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79" r:id="rId3"/>
    <p:sldId id="280" r:id="rId4"/>
    <p:sldId id="282" r:id="rId5"/>
    <p:sldId id="281" r:id="rId6"/>
    <p:sldId id="283" r:id="rId7"/>
    <p:sldId id="276" r:id="rId8"/>
    <p:sldId id="277" r:id="rId9"/>
    <p:sldId id="261" r:id="rId10"/>
    <p:sldId id="263" r:id="rId11"/>
    <p:sldId id="265" r:id="rId12"/>
    <p:sldId id="266" r:id="rId13"/>
    <p:sldId id="267" r:id="rId14"/>
    <p:sldId id="262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6CBCCC-38D3-4AC3-AC6A-4116678301B5}" v="573" dt="2021-06-27T15:16:14.3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6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114" y="81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rice Egger" userId="dfd78d133e870b4e" providerId="LiveId" clId="{C06CBCCC-38D3-4AC3-AC6A-4116678301B5}"/>
    <pc:docChg chg="custSel addSld modSld">
      <pc:chgData name="Fabrice Egger" userId="dfd78d133e870b4e" providerId="LiveId" clId="{C06CBCCC-38D3-4AC3-AC6A-4116678301B5}" dt="2021-06-27T15:18:10.174" v="1000" actId="1076"/>
      <pc:docMkLst>
        <pc:docMk/>
      </pc:docMkLst>
      <pc:sldChg chg="addSp modSp mod">
        <pc:chgData name="Fabrice Egger" userId="dfd78d133e870b4e" providerId="LiveId" clId="{C06CBCCC-38D3-4AC3-AC6A-4116678301B5}" dt="2021-06-27T11:59:16.275" v="515" actId="20577"/>
        <pc:sldMkLst>
          <pc:docMk/>
          <pc:sldMk cId="3884156445" sldId="276"/>
        </pc:sldMkLst>
        <pc:spChg chg="mod">
          <ac:chgData name="Fabrice Egger" userId="dfd78d133e870b4e" providerId="LiveId" clId="{C06CBCCC-38D3-4AC3-AC6A-4116678301B5}" dt="2021-06-27T11:59:16.275" v="515" actId="20577"/>
          <ac:spMkLst>
            <pc:docMk/>
            <pc:sldMk cId="3884156445" sldId="276"/>
            <ac:spMk id="3" creationId="{B068EC78-F74C-4C49-80DB-585A05C95C4F}"/>
          </ac:spMkLst>
        </pc:spChg>
        <pc:graphicFrameChg chg="add mod modGraphic">
          <ac:chgData name="Fabrice Egger" userId="dfd78d133e870b4e" providerId="LiveId" clId="{C06CBCCC-38D3-4AC3-AC6A-4116678301B5}" dt="2021-06-27T11:58:40.207" v="443" actId="1076"/>
          <ac:graphicFrameMkLst>
            <pc:docMk/>
            <pc:sldMk cId="3884156445" sldId="276"/>
            <ac:graphicFrameMk id="7" creationId="{72C0B857-E8AA-4029-8961-A071E4585144}"/>
          </ac:graphicFrameMkLst>
        </pc:graphicFrameChg>
      </pc:sldChg>
      <pc:sldChg chg="addSp delSp modSp add mod">
        <pc:chgData name="Fabrice Egger" userId="dfd78d133e870b4e" providerId="LiveId" clId="{C06CBCCC-38D3-4AC3-AC6A-4116678301B5}" dt="2021-06-27T15:18:10.174" v="1000" actId="1076"/>
        <pc:sldMkLst>
          <pc:docMk/>
          <pc:sldMk cId="714148148" sldId="277"/>
        </pc:sldMkLst>
        <pc:spChg chg="mod">
          <ac:chgData name="Fabrice Egger" userId="dfd78d133e870b4e" providerId="LiveId" clId="{C06CBCCC-38D3-4AC3-AC6A-4116678301B5}" dt="2021-06-27T12:00:38.119" v="529" actId="20577"/>
          <ac:spMkLst>
            <pc:docMk/>
            <pc:sldMk cId="714148148" sldId="277"/>
            <ac:spMk id="2" creationId="{7DBF8E8E-1FFC-4564-96FD-5EB8DFC73E56}"/>
          </ac:spMkLst>
        </pc:spChg>
        <pc:spChg chg="mod">
          <ac:chgData name="Fabrice Egger" userId="dfd78d133e870b4e" providerId="LiveId" clId="{C06CBCCC-38D3-4AC3-AC6A-4116678301B5}" dt="2021-06-27T12:05:30.294" v="922" actId="20577"/>
          <ac:spMkLst>
            <pc:docMk/>
            <pc:sldMk cId="714148148" sldId="277"/>
            <ac:spMk id="3" creationId="{B068EC78-F74C-4C49-80DB-585A05C95C4F}"/>
          </ac:spMkLst>
        </pc:spChg>
        <pc:grpChg chg="add mod">
          <ac:chgData name="Fabrice Egger" userId="dfd78d133e870b4e" providerId="LiveId" clId="{C06CBCCC-38D3-4AC3-AC6A-4116678301B5}" dt="2021-06-27T15:17:05.069" v="985" actId="1076"/>
          <ac:grpSpMkLst>
            <pc:docMk/>
            <pc:sldMk cId="714148148" sldId="277"/>
            <ac:grpSpMk id="15" creationId="{EA3D41CB-C3A4-4A10-A20D-8DEAAEAF3704}"/>
          </ac:grpSpMkLst>
        </pc:grpChg>
        <pc:graphicFrameChg chg="del">
          <ac:chgData name="Fabrice Egger" userId="dfd78d133e870b4e" providerId="LiveId" clId="{C06CBCCC-38D3-4AC3-AC6A-4116678301B5}" dt="2021-06-27T11:59:37.544" v="525" actId="478"/>
          <ac:graphicFrameMkLst>
            <pc:docMk/>
            <pc:sldMk cId="714148148" sldId="277"/>
            <ac:graphicFrameMk id="7" creationId="{72C0B857-E8AA-4029-8961-A071E4585144}"/>
          </ac:graphicFrameMkLst>
        </pc:graphicFrameChg>
        <pc:picChg chg="add mod">
          <ac:chgData name="Fabrice Egger" userId="dfd78d133e870b4e" providerId="LiveId" clId="{C06CBCCC-38D3-4AC3-AC6A-4116678301B5}" dt="2021-06-27T15:17:31.695" v="992" actId="14100"/>
          <ac:picMkLst>
            <pc:docMk/>
            <pc:sldMk cId="714148148" sldId="277"/>
            <ac:picMk id="8" creationId="{20D971D0-7230-4548-98A2-4F93FD4ED0F3}"/>
          </ac:picMkLst>
        </pc:picChg>
        <pc:picChg chg="add mod">
          <ac:chgData name="Fabrice Egger" userId="dfd78d133e870b4e" providerId="LiveId" clId="{C06CBCCC-38D3-4AC3-AC6A-4116678301B5}" dt="2021-06-27T15:17:49.178" v="996" actId="1076"/>
          <ac:picMkLst>
            <pc:docMk/>
            <pc:sldMk cId="714148148" sldId="277"/>
            <ac:picMk id="10" creationId="{844BAF52-6579-4671-A7FC-B457736E3CA6}"/>
          </ac:picMkLst>
        </pc:picChg>
        <pc:picChg chg="add mod">
          <ac:chgData name="Fabrice Egger" userId="dfd78d133e870b4e" providerId="LiveId" clId="{C06CBCCC-38D3-4AC3-AC6A-4116678301B5}" dt="2021-06-27T15:18:01.946" v="999" actId="1076"/>
          <ac:picMkLst>
            <pc:docMk/>
            <pc:sldMk cId="714148148" sldId="277"/>
            <ac:picMk id="12" creationId="{76D62F42-2C26-466B-82ED-9DF6CD682D74}"/>
          </ac:picMkLst>
        </pc:picChg>
        <pc:picChg chg="add mod">
          <ac:chgData name="Fabrice Egger" userId="dfd78d133e870b4e" providerId="LiveId" clId="{C06CBCCC-38D3-4AC3-AC6A-4116678301B5}" dt="2021-06-27T15:18:10.174" v="1000" actId="1076"/>
          <ac:picMkLst>
            <pc:docMk/>
            <pc:sldMk cId="714148148" sldId="277"/>
            <ac:picMk id="14" creationId="{6E5ABA76-C2B2-457F-B286-65571D3AAD2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28.06.2021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eg>
</file>

<file path=ppt/media/image24.jpeg>
</file>

<file path=ppt/media/image25.jp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28.06.2021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31582-25B0-444E-AA4F-1DF6560C421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E75BC-2332-46BD-83E6-37C27E30057F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63AC-7FC1-4D37-85E2-296067C12FE1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F7A7B-B54C-4FCB-AEBE-6A4F1CFC6519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3CB82-5F18-4A2D-AC12-45D07FE3FE9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7D762-0558-459F-BD63-EB37C4B6AEDE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de-DE" noProof="0"/>
              <a:t>Tabelle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4159B-E4F0-491A-987A-BB36210A3487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BEC9-C431-4FA5-857C-CC51D31ED09B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‹Nr.›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C34338F-395B-4159-90E8-FCE6347E5FEF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‹Nr.›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18626E0-68FC-4E0B-8A98-EE7CC0609E97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Organisational unit (edit via “Insert” &gt; “Header &amp; Footer”)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presentation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2" name="Bildplatzhalter 1">
            <a:extLst>
              <a:ext uri="{FF2B5EF4-FFF2-40B4-BE49-F238E27FC236}">
                <a16:creationId xmlns:a16="http://schemas.microsoft.com/office/drawing/2014/main" id="{11ADABBC-2742-48DB-BA2B-E411F07CE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Professor John </a:t>
            </a:r>
            <a:r>
              <a:rPr lang="de-DE" b="1" dirty="0" err="1"/>
              <a:t>Doe</a:t>
            </a:r>
            <a:endParaRPr lang="de-DE" b="1" dirty="0"/>
          </a:p>
          <a:p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giving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endParaRPr lang="de-DE" dirty="0"/>
          </a:p>
          <a:p>
            <a:r>
              <a:rPr lang="de-DE" dirty="0" err="1"/>
              <a:t>dd</a:t>
            </a:r>
            <a:r>
              <a:rPr lang="de-DE" dirty="0"/>
              <a:t> </a:t>
            </a:r>
            <a:r>
              <a:rPr lang="de-DE" dirty="0" err="1"/>
              <a:t>Month</a:t>
            </a:r>
            <a:r>
              <a:rPr lang="de-DE" dirty="0"/>
              <a:t> </a:t>
            </a:r>
            <a:r>
              <a:rPr lang="de-DE" dirty="0" err="1"/>
              <a:t>yyyy</a:t>
            </a:r>
            <a:r>
              <a:rPr lang="de-DE" dirty="0"/>
              <a:t>, Location</a:t>
            </a:r>
            <a:endParaRPr lang="de-CH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6B18E6F-BDD9-4B0B-9B9E-C25187E0E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spread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BD7DC3-17C3-4B09-9D8E-F143A82B2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Standard </a:t>
            </a:r>
            <a:r>
              <a:rPr lang="de-DE" dirty="0" err="1"/>
              <a:t>bullet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placeholder</a:t>
            </a:r>
            <a:r>
              <a:rPr lang="de-DE" dirty="0"/>
              <a:t>.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remove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backspace</a:t>
            </a:r>
            <a:r>
              <a:rPr lang="de-DE" dirty="0"/>
              <a:t>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 </a:t>
            </a:r>
            <a:r>
              <a:rPr lang="de-DE" dirty="0" err="1"/>
              <a:t>entering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CH" dirty="0"/>
              <a:t>.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837140-56B7-432E-8671-4B63B23E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191D-FCF3-413F-BB53-639047E3F422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777112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31ECF-EF04-4AAA-9A8E-583E3D217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E0A683-618F-4D75-846F-0DB536B4E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err="1"/>
              <a:t>Subheading</a:t>
            </a:r>
            <a:r>
              <a:rPr lang="de-DE" b="1" dirty="0"/>
              <a:t> (optional)</a:t>
            </a:r>
          </a:p>
          <a:p>
            <a:pPr marL="0" indent="0">
              <a:buNone/>
            </a:pPr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</a:t>
            </a:r>
            <a:r>
              <a:rPr lang="de-CH" dirty="0" err="1"/>
              <a:t>ea</a:t>
            </a:r>
            <a:r>
              <a:rPr lang="de-CH" dirty="0"/>
              <a:t> commodo </a:t>
            </a:r>
            <a:r>
              <a:rPr lang="de-CH" dirty="0" err="1"/>
              <a:t>equat</a:t>
            </a:r>
            <a:r>
              <a:rPr lang="de-CH" dirty="0"/>
              <a:t>. 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 </a:t>
            </a:r>
            <a:r>
              <a:rPr lang="de-CH" dirty="0" err="1"/>
              <a:t>eu</a:t>
            </a:r>
            <a:r>
              <a:rPr lang="de-CH" dirty="0"/>
              <a:t> </a:t>
            </a:r>
            <a:r>
              <a:rPr lang="de-CH" dirty="0" err="1"/>
              <a:t>fugiat</a:t>
            </a:r>
            <a:r>
              <a:rPr lang="de-CH" dirty="0"/>
              <a:t> nulla </a:t>
            </a:r>
            <a:r>
              <a:rPr lang="de-CH" dirty="0" err="1"/>
              <a:t>pariatur</a:t>
            </a:r>
            <a:r>
              <a:rPr lang="de-CH" dirty="0"/>
              <a:t>. </a:t>
            </a:r>
            <a:r>
              <a:rPr lang="de-CH" dirty="0" err="1"/>
              <a:t>Excepteur</a:t>
            </a:r>
            <a:r>
              <a:rPr lang="de-CH" dirty="0"/>
              <a:t> </a:t>
            </a:r>
            <a:r>
              <a:rPr lang="de-CH" dirty="0" err="1"/>
              <a:t>sint</a:t>
            </a:r>
            <a:r>
              <a:rPr lang="de-CH" dirty="0"/>
              <a:t> </a:t>
            </a:r>
            <a:r>
              <a:rPr lang="de-CH" dirty="0" err="1"/>
              <a:t>occaecat</a:t>
            </a:r>
            <a:r>
              <a:rPr lang="de-CH" dirty="0"/>
              <a:t> cupidatat non </a:t>
            </a:r>
            <a:r>
              <a:rPr lang="de-CH" dirty="0" err="1"/>
              <a:t>proident</a:t>
            </a:r>
            <a:r>
              <a:rPr lang="de-CH" dirty="0"/>
              <a:t>, </a:t>
            </a:r>
            <a:r>
              <a:rPr lang="de-CH" dirty="0" err="1"/>
              <a:t>sunt</a:t>
            </a:r>
            <a:r>
              <a:rPr lang="de-CH" dirty="0"/>
              <a:t> in culpa </a:t>
            </a:r>
            <a:r>
              <a:rPr lang="de-CH" dirty="0" err="1"/>
              <a:t>qui</a:t>
            </a:r>
            <a:r>
              <a:rPr lang="de-CH" dirty="0"/>
              <a:t> </a:t>
            </a:r>
            <a:r>
              <a:rPr lang="de-CH" dirty="0" err="1"/>
              <a:t>officia</a:t>
            </a:r>
            <a:r>
              <a:rPr lang="de-CH" dirty="0"/>
              <a:t> </a:t>
            </a:r>
            <a:r>
              <a:rPr lang="de-CH" dirty="0" err="1"/>
              <a:t>deserunt</a:t>
            </a:r>
            <a:r>
              <a:rPr lang="de-CH" dirty="0"/>
              <a:t> </a:t>
            </a:r>
            <a:r>
              <a:rPr lang="de-CH" dirty="0" err="1"/>
              <a:t>mollit</a:t>
            </a:r>
            <a:r>
              <a:rPr lang="de-CH" dirty="0"/>
              <a:t> </a:t>
            </a:r>
            <a:r>
              <a:rPr lang="de-CH" dirty="0" err="1"/>
              <a:t>anim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</a:t>
            </a:r>
            <a:r>
              <a:rPr lang="de-CH" dirty="0" err="1"/>
              <a:t>est</a:t>
            </a:r>
            <a:r>
              <a:rPr lang="de-CH" dirty="0"/>
              <a:t> </a:t>
            </a:r>
            <a:r>
              <a:rPr lang="de-CH" dirty="0" err="1"/>
              <a:t>laborum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2B1E5F-FA5D-4B47-A43F-C570AFE8C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DAA5A3-8CEF-4027-9289-B60138CD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9262-BDF8-4FCD-813D-BF7A8C019E69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9B1E27-9E06-4598-A6EF-3BCBC8D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4303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E89797-3509-4BFC-8A5D-902B9F4EC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9D6010-8F25-4603-8A3B-27F5FC9E3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err="1"/>
              <a:t>Subheading</a:t>
            </a:r>
            <a:r>
              <a:rPr lang="de-DE" b="1" dirty="0"/>
              <a:t> (optional)</a:t>
            </a:r>
          </a:p>
          <a:p>
            <a:pPr marL="0" indent="0">
              <a:buNone/>
            </a:pPr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amet</a:t>
            </a:r>
            <a:r>
              <a:rPr lang="de-CH" baseline="30000" dirty="0"/>
              <a:t>1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exercitation</a:t>
            </a:r>
            <a:r>
              <a:rPr lang="de-CH" baseline="30000" dirty="0"/>
              <a:t>2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</a:t>
            </a:r>
            <a:r>
              <a:rPr lang="de-CH" dirty="0" err="1"/>
              <a:t>ea</a:t>
            </a:r>
            <a:r>
              <a:rPr lang="de-CH" dirty="0"/>
              <a:t> commodo </a:t>
            </a:r>
            <a:r>
              <a:rPr lang="de-CH" dirty="0" err="1"/>
              <a:t>equat</a:t>
            </a:r>
            <a:r>
              <a:rPr lang="de-CH" dirty="0"/>
              <a:t>. 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 </a:t>
            </a:r>
            <a:r>
              <a:rPr lang="de-CH" dirty="0" err="1"/>
              <a:t>eu</a:t>
            </a:r>
            <a:r>
              <a:rPr lang="de-CH" dirty="0"/>
              <a:t> </a:t>
            </a:r>
            <a:r>
              <a:rPr lang="de-CH" dirty="0" err="1"/>
              <a:t>fugiat</a:t>
            </a:r>
            <a:r>
              <a:rPr lang="de-CH" dirty="0"/>
              <a:t> nulla </a:t>
            </a:r>
            <a:r>
              <a:rPr lang="de-CH" dirty="0" err="1"/>
              <a:t>pariatur</a:t>
            </a:r>
            <a:r>
              <a:rPr lang="de-CH" dirty="0"/>
              <a:t>. </a:t>
            </a:r>
            <a:r>
              <a:rPr lang="de-CH" dirty="0" err="1"/>
              <a:t>Excepteur</a:t>
            </a:r>
            <a:r>
              <a:rPr lang="de-CH" dirty="0"/>
              <a:t> </a:t>
            </a:r>
            <a:r>
              <a:rPr lang="de-CH" dirty="0" err="1"/>
              <a:t>sint</a:t>
            </a:r>
            <a:r>
              <a:rPr lang="de-CH" dirty="0"/>
              <a:t> </a:t>
            </a:r>
            <a:r>
              <a:rPr lang="de-CH" dirty="0" err="1"/>
              <a:t>occaecat</a:t>
            </a:r>
            <a:r>
              <a:rPr lang="de-CH" dirty="0"/>
              <a:t> cupidatat</a:t>
            </a:r>
            <a:r>
              <a:rPr lang="de-CH" baseline="30000" dirty="0"/>
              <a:t>3</a:t>
            </a:r>
            <a:r>
              <a:rPr lang="de-CH" dirty="0"/>
              <a:t> non </a:t>
            </a:r>
            <a:r>
              <a:rPr lang="de-CH" dirty="0" err="1"/>
              <a:t>proident</a:t>
            </a:r>
            <a:r>
              <a:rPr lang="de-CH" dirty="0"/>
              <a:t>, </a:t>
            </a:r>
            <a:r>
              <a:rPr lang="de-CH" dirty="0" err="1"/>
              <a:t>sunt</a:t>
            </a:r>
            <a:r>
              <a:rPr lang="de-CH" dirty="0"/>
              <a:t> in culpa </a:t>
            </a:r>
            <a:r>
              <a:rPr lang="de-CH" dirty="0" err="1"/>
              <a:t>qui</a:t>
            </a:r>
            <a:r>
              <a:rPr lang="de-CH" dirty="0"/>
              <a:t> </a:t>
            </a:r>
            <a:r>
              <a:rPr lang="de-CH" dirty="0" err="1"/>
              <a:t>officia</a:t>
            </a:r>
            <a:r>
              <a:rPr lang="de-CH" dirty="0"/>
              <a:t> </a:t>
            </a:r>
            <a:r>
              <a:rPr lang="de-CH" dirty="0" err="1"/>
              <a:t>deserunt</a:t>
            </a:r>
            <a:r>
              <a:rPr lang="de-CH" dirty="0"/>
              <a:t> </a:t>
            </a:r>
            <a:r>
              <a:rPr lang="de-CH" dirty="0" err="1"/>
              <a:t>mollit</a:t>
            </a:r>
            <a:r>
              <a:rPr lang="de-CH" dirty="0"/>
              <a:t> </a:t>
            </a:r>
            <a:r>
              <a:rPr lang="de-CH" dirty="0" err="1"/>
              <a:t>anim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</a:t>
            </a:r>
            <a:r>
              <a:rPr lang="de-CH" dirty="0" err="1"/>
              <a:t>est</a:t>
            </a:r>
            <a:r>
              <a:rPr lang="de-CH" dirty="0"/>
              <a:t> </a:t>
            </a:r>
            <a:r>
              <a:rPr lang="de-CH" dirty="0" err="1"/>
              <a:t>laborum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ex.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ED21089-1A9B-4C80-B91D-2D74FE77A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 err="1"/>
              <a:t>Footnote</a:t>
            </a:r>
            <a:r>
              <a:rPr lang="de-CH" dirty="0"/>
              <a:t>. </a:t>
            </a:r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. </a:t>
            </a:r>
            <a:br>
              <a:rPr lang="de-CH" dirty="0"/>
            </a:br>
            <a:r>
              <a:rPr lang="de-CH" dirty="0"/>
              <a:t>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 </a:t>
            </a:r>
            <a:r>
              <a:rPr lang="de-CH" dirty="0" err="1"/>
              <a:t>quis</a:t>
            </a:r>
            <a:endParaRPr lang="de-CH" dirty="0"/>
          </a:p>
          <a:p>
            <a:r>
              <a:rPr lang="de-CH" dirty="0"/>
              <a:t>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 </a:t>
            </a:r>
            <a:r>
              <a:rPr lang="de-CH" dirty="0" err="1"/>
              <a:t>eu</a:t>
            </a:r>
            <a:r>
              <a:rPr lang="de-CH" dirty="0"/>
              <a:t> nulla </a:t>
            </a:r>
            <a:r>
              <a:rPr lang="de-CH" dirty="0" err="1"/>
              <a:t>pariatur</a:t>
            </a:r>
            <a:r>
              <a:rPr lang="de-CH" dirty="0"/>
              <a:t>. </a:t>
            </a:r>
            <a:br>
              <a:rPr lang="de-CH" dirty="0"/>
            </a:br>
            <a:r>
              <a:rPr lang="de-CH" dirty="0" err="1"/>
              <a:t>Excepteur</a:t>
            </a:r>
            <a:r>
              <a:rPr lang="de-CH" dirty="0"/>
              <a:t> </a:t>
            </a:r>
            <a:r>
              <a:rPr lang="de-CH" dirty="0" err="1"/>
              <a:t>sint</a:t>
            </a:r>
            <a:r>
              <a:rPr lang="de-CH" dirty="0"/>
              <a:t> </a:t>
            </a:r>
            <a:r>
              <a:rPr lang="de-CH" dirty="0" err="1"/>
              <a:t>occaecat</a:t>
            </a:r>
            <a:r>
              <a:rPr lang="de-CH" dirty="0"/>
              <a:t> cupidatat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.</a:t>
            </a:r>
          </a:p>
          <a:p>
            <a:r>
              <a:rPr lang="de-CH" dirty="0"/>
              <a:t>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 </a:t>
            </a:r>
            <a:r>
              <a:rPr lang="de-CH" dirty="0" err="1"/>
              <a:t>eu</a:t>
            </a:r>
            <a:r>
              <a:rPr lang="de-CH" dirty="0"/>
              <a:t> </a:t>
            </a:r>
            <a:r>
              <a:rPr lang="de-CH" dirty="0" err="1"/>
              <a:t>fugiat</a:t>
            </a:r>
            <a:r>
              <a:rPr lang="de-CH" dirty="0"/>
              <a:t> nulla </a:t>
            </a:r>
            <a:r>
              <a:rPr lang="de-CH" dirty="0" err="1"/>
              <a:t>pariatur</a:t>
            </a:r>
            <a:r>
              <a:rPr lang="de-CH" dirty="0"/>
              <a:t>.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A34012-BA3A-40CC-AE12-AC0B5A907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FDB2A7-2684-46D9-89DC-260A99636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B867-377D-45C0-B2AF-BDBEA312C132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AFCD1D-E7C6-476F-9A29-E46A62168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276333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F9D96-1AFA-40BA-BAE5-8D745FEC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0C9CD-6F3E-4243-AF8B-598CBE0FF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err="1"/>
              <a:t>Subheading</a:t>
            </a:r>
            <a:r>
              <a:rPr lang="de-DE" b="1" dirty="0"/>
              <a:t> (optional)</a:t>
            </a:r>
          </a:p>
          <a:p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.</a:t>
            </a:r>
          </a:p>
          <a:p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</a:t>
            </a:r>
            <a:r>
              <a:rPr lang="de-CH" dirty="0" err="1"/>
              <a:t>ea</a:t>
            </a:r>
            <a:r>
              <a:rPr lang="de-CH" dirty="0"/>
              <a:t> commodo </a:t>
            </a:r>
            <a:r>
              <a:rPr lang="de-CH" dirty="0" err="1"/>
              <a:t>equat</a:t>
            </a:r>
            <a:r>
              <a:rPr lang="de-CH" dirty="0"/>
              <a:t>. 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 </a:t>
            </a:r>
            <a:r>
              <a:rPr lang="de-CH" dirty="0" err="1"/>
              <a:t>eu</a:t>
            </a:r>
            <a:r>
              <a:rPr lang="de-CH" dirty="0"/>
              <a:t> </a:t>
            </a:r>
            <a:r>
              <a:rPr lang="de-CH" dirty="0" err="1"/>
              <a:t>fugiat</a:t>
            </a:r>
            <a:r>
              <a:rPr lang="de-CH" dirty="0"/>
              <a:t> nulla </a:t>
            </a:r>
            <a:r>
              <a:rPr lang="de-CH" dirty="0" err="1"/>
              <a:t>pariatur</a:t>
            </a:r>
            <a:r>
              <a:rPr lang="de-CH" dirty="0"/>
              <a:t>. </a:t>
            </a:r>
            <a:r>
              <a:rPr lang="de-CH" dirty="0" err="1"/>
              <a:t>Excepteur</a:t>
            </a:r>
            <a:r>
              <a:rPr lang="de-CH" dirty="0"/>
              <a:t> </a:t>
            </a:r>
            <a:r>
              <a:rPr lang="de-CH" dirty="0" err="1"/>
              <a:t>sint</a:t>
            </a:r>
            <a:r>
              <a:rPr lang="de-CH" dirty="0"/>
              <a:t> </a:t>
            </a:r>
            <a:r>
              <a:rPr lang="de-CH" dirty="0" err="1"/>
              <a:t>occaecat</a:t>
            </a:r>
            <a:r>
              <a:rPr lang="de-CH" dirty="0"/>
              <a:t> cupidatat non </a:t>
            </a:r>
            <a:r>
              <a:rPr lang="de-CH" dirty="0" err="1"/>
              <a:t>proident</a:t>
            </a:r>
            <a:r>
              <a:rPr lang="de-CH" dirty="0"/>
              <a:t>.</a:t>
            </a:r>
          </a:p>
          <a:p>
            <a:r>
              <a:rPr lang="de-CH" dirty="0" err="1"/>
              <a:t>Sunt</a:t>
            </a:r>
            <a:r>
              <a:rPr lang="de-CH" dirty="0"/>
              <a:t> in culpa </a:t>
            </a:r>
            <a:r>
              <a:rPr lang="de-CH" dirty="0" err="1"/>
              <a:t>qui</a:t>
            </a:r>
            <a:r>
              <a:rPr lang="de-CH" dirty="0"/>
              <a:t> </a:t>
            </a:r>
            <a:r>
              <a:rPr lang="de-CH" dirty="0" err="1"/>
              <a:t>officia</a:t>
            </a:r>
            <a:r>
              <a:rPr lang="de-CH" dirty="0"/>
              <a:t> </a:t>
            </a:r>
            <a:r>
              <a:rPr lang="de-CH" dirty="0" err="1"/>
              <a:t>deserunt</a:t>
            </a:r>
            <a:r>
              <a:rPr lang="de-CH" dirty="0"/>
              <a:t> </a:t>
            </a:r>
            <a:r>
              <a:rPr lang="de-CH" dirty="0" err="1"/>
              <a:t>mollit</a:t>
            </a:r>
            <a:r>
              <a:rPr lang="de-CH" dirty="0"/>
              <a:t> </a:t>
            </a:r>
            <a:r>
              <a:rPr lang="de-CH" dirty="0" err="1"/>
              <a:t>anim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</a:t>
            </a:r>
            <a:r>
              <a:rPr lang="de-CH" dirty="0" err="1"/>
              <a:t>est</a:t>
            </a:r>
            <a:r>
              <a:rPr lang="de-CH" dirty="0"/>
              <a:t> </a:t>
            </a:r>
            <a:r>
              <a:rPr lang="de-CH" dirty="0" err="1"/>
              <a:t>laborum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000522-08D1-4C97-AE24-545093D7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5DECAF-74B9-42C9-91F9-16811C11D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E6B73-7347-4A48-8EA9-69402C3027A6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390BB4-CA1A-4AB3-997F-BC93DE23C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463831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6C7DC3-2470-4708-A950-F7F2B6DA9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039987-0BC5-4753-9A7E-3FA3EECBC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err="1"/>
              <a:t>Subheading</a:t>
            </a:r>
            <a:r>
              <a:rPr lang="de-DE" b="1" dirty="0"/>
              <a:t> (optional)</a:t>
            </a:r>
          </a:p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consectetur</a:t>
            </a:r>
            <a:r>
              <a:rPr lang="de-DE" dirty="0"/>
              <a:t> </a:t>
            </a:r>
            <a:r>
              <a:rPr lang="de-DE" dirty="0" err="1"/>
              <a:t>adipis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consectetur</a:t>
            </a:r>
            <a:r>
              <a:rPr lang="de-DE" dirty="0"/>
              <a:t> </a:t>
            </a:r>
            <a:r>
              <a:rPr lang="de-DE" dirty="0" err="1"/>
              <a:t>nostrud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 et </a:t>
            </a:r>
            <a:r>
              <a:rPr lang="de-DE" dirty="0" err="1"/>
              <a:t>dolore</a:t>
            </a:r>
            <a:r>
              <a:rPr lang="de-DE" dirty="0"/>
              <a:t> magna </a:t>
            </a:r>
            <a:r>
              <a:rPr lang="de-DE" dirty="0" err="1"/>
              <a:t>aliqua</a:t>
            </a:r>
            <a:r>
              <a:rPr lang="de-DE" dirty="0"/>
              <a:t>. </a:t>
            </a:r>
            <a:br>
              <a:rPr lang="de-DE" dirty="0"/>
            </a:b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 ad minim </a:t>
            </a:r>
            <a:r>
              <a:rPr lang="de-DE" dirty="0" err="1"/>
              <a:t>veniam</a:t>
            </a:r>
            <a:r>
              <a:rPr lang="de-DE" dirty="0"/>
              <a:t>,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nostrud</a:t>
            </a:r>
            <a:r>
              <a:rPr lang="de-DE" dirty="0"/>
              <a:t> </a:t>
            </a:r>
            <a:r>
              <a:rPr lang="de-DE" dirty="0" err="1"/>
              <a:t>exercitation</a:t>
            </a:r>
            <a:r>
              <a:rPr lang="de-DE" dirty="0"/>
              <a:t>.</a:t>
            </a:r>
          </a:p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consectetur</a:t>
            </a:r>
            <a:r>
              <a:rPr lang="de-DE" dirty="0"/>
              <a:t> </a:t>
            </a:r>
            <a:r>
              <a:rPr lang="de-DE" dirty="0" err="1"/>
              <a:t>adipis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 ad minim </a:t>
            </a:r>
            <a:r>
              <a:rPr lang="de-DE" dirty="0" err="1"/>
              <a:t>veniam</a:t>
            </a:r>
            <a:r>
              <a:rPr lang="de-DE" dirty="0"/>
              <a:t>,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nostrud</a:t>
            </a:r>
            <a:r>
              <a:rPr lang="de-DE" dirty="0"/>
              <a:t> </a:t>
            </a:r>
            <a:r>
              <a:rPr lang="de-DE" dirty="0" err="1"/>
              <a:t>exercitation</a:t>
            </a:r>
            <a:r>
              <a:rPr lang="de-DE" dirty="0"/>
              <a:t>. </a:t>
            </a:r>
          </a:p>
          <a:p>
            <a:pPr lvl="1"/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.</a:t>
            </a:r>
          </a:p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consectetur</a:t>
            </a:r>
            <a:r>
              <a:rPr lang="de-DE" dirty="0"/>
              <a:t> </a:t>
            </a:r>
            <a:r>
              <a:rPr lang="de-DE" dirty="0" err="1"/>
              <a:t>adipis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Tempor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incididunt</a:t>
            </a:r>
            <a:r>
              <a:rPr lang="de-DE" dirty="0"/>
              <a:t> </a:t>
            </a: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labore</a:t>
            </a:r>
            <a:r>
              <a:rPr lang="de-DE" dirty="0"/>
              <a:t> et </a:t>
            </a:r>
            <a:r>
              <a:rPr lang="de-DE" dirty="0" err="1"/>
              <a:t>dolore</a:t>
            </a:r>
            <a:r>
              <a:rPr lang="de-DE" dirty="0"/>
              <a:t> magna </a:t>
            </a:r>
            <a:r>
              <a:rPr lang="de-DE" dirty="0" err="1"/>
              <a:t>veniam</a:t>
            </a:r>
            <a:r>
              <a:rPr lang="de-DE" dirty="0"/>
              <a:t>. </a:t>
            </a:r>
            <a:br>
              <a:rPr lang="de-DE" dirty="0"/>
            </a:br>
            <a:r>
              <a:rPr lang="de-DE" dirty="0" err="1"/>
              <a:t>Ut</a:t>
            </a:r>
            <a:r>
              <a:rPr lang="de-DE" dirty="0"/>
              <a:t> </a:t>
            </a:r>
            <a:r>
              <a:rPr lang="de-DE" dirty="0" err="1"/>
              <a:t>enim</a:t>
            </a:r>
            <a:r>
              <a:rPr lang="de-DE" dirty="0"/>
              <a:t> ad minim </a:t>
            </a:r>
            <a:r>
              <a:rPr lang="de-DE" dirty="0" err="1"/>
              <a:t>veniam</a:t>
            </a:r>
            <a:r>
              <a:rPr lang="de-DE" dirty="0"/>
              <a:t>,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nostrud</a:t>
            </a:r>
            <a:r>
              <a:rPr lang="de-DE" dirty="0"/>
              <a:t> </a:t>
            </a:r>
            <a:r>
              <a:rPr lang="de-DE" dirty="0" err="1"/>
              <a:t>exercitation</a:t>
            </a:r>
            <a:r>
              <a:rPr lang="de-DE" dirty="0"/>
              <a:t>. </a:t>
            </a:r>
          </a:p>
          <a:p>
            <a:pPr lvl="1"/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 </a:t>
            </a:r>
            <a:r>
              <a:rPr lang="de-DE" dirty="0" err="1"/>
              <a:t>consectetur</a:t>
            </a:r>
            <a:r>
              <a:rPr lang="de-DE" dirty="0"/>
              <a:t> </a:t>
            </a:r>
            <a:r>
              <a:rPr lang="de-DE" dirty="0" err="1"/>
              <a:t>nostrud</a:t>
            </a:r>
            <a:r>
              <a:rPr lang="de-DE" dirty="0"/>
              <a:t>.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7B8A05-642E-4E24-A223-06FE3FC4D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5C9AAA-EE1E-4108-BF00-BDB560A7E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3EA2D-F00B-4038-A4C3-EE5D1E9792A5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26B961-5611-4E48-81E9-C811AD8DD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710272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57BF2-5EC6-42D6-9F04-4237E99F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subtitle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spread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lines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DDD7CFF-BF36-47E4-8302-EBC181BD3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DEEA281-37DD-45CF-AABF-2BFEAD6C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8ABE-EC3A-4281-9A8F-3DE227D52C5B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6F61-62BA-4FA3-89CE-2F599E6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pPr/>
              <a:t>15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766234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AC9053-41CC-4EBA-A730-58DD0D8E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spread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lines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8C2DD8E-573B-4A0D-9060-584489CA8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pic>
        <p:nvPicPr>
          <p:cNvPr id="12" name="Bildplatzhalter 11" descr="Ein Bild, das Regal, Buch, drinnen, Person enthält.&#10;&#10;Automatisch generierte Beschreibung">
            <a:extLst>
              <a:ext uri="{FF2B5EF4-FFF2-40B4-BE49-F238E27FC236}">
                <a16:creationId xmlns:a16="http://schemas.microsoft.com/office/drawing/2014/main" id="{0ED8E4C9-281F-4A62-820C-2A48705794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" r="928"/>
          <a:stretch>
            <a:fillRect/>
          </a:stretch>
        </p:blipFill>
        <p:spPr/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54E79A-E11F-47DA-B257-C216C21E8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683CA-D2C5-4281-A29A-4A60DAE927B0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28CB61-645C-48DB-9A5C-B65E441FF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98662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266CED2-8A44-4184-AB66-109ABD3F5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pic>
        <p:nvPicPr>
          <p:cNvPr id="13" name="Bildplatzhalter 12" descr="Ein Bild, das Gerät, Stern enthält.&#10;&#10;Automatisch generierte Beschreibung">
            <a:extLst>
              <a:ext uri="{FF2B5EF4-FFF2-40B4-BE49-F238E27FC236}">
                <a16:creationId xmlns:a16="http://schemas.microsoft.com/office/drawing/2014/main" id="{36CB2F4D-D610-4510-9724-70450F029C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" r="504"/>
          <a:stretch>
            <a:fillRect/>
          </a:stretch>
        </p:blipFill>
        <p:spPr/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28A7152-5E06-409E-958B-9EA7D82F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375B6-68C1-4144-ACB6-F2CB2CF1A344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6FBACA-440F-4F76-AA55-D4C615614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275468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79B13-3C6D-410C-8179-6B349071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1C6779-ACCD-4204-B972-A9B259545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</a:t>
            </a:r>
            <a:r>
              <a:rPr lang="de-CH" dirty="0" err="1"/>
              <a:t>ea</a:t>
            </a:r>
            <a:r>
              <a:rPr lang="de-CH" dirty="0"/>
              <a:t> commodo </a:t>
            </a:r>
            <a:r>
              <a:rPr lang="de-CH" dirty="0" err="1"/>
              <a:t>equat</a:t>
            </a:r>
            <a:r>
              <a:rPr lang="de-CH" dirty="0"/>
              <a:t>. </a:t>
            </a:r>
          </a:p>
          <a:p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 </a:t>
            </a:r>
            <a:r>
              <a:rPr lang="de-CH" dirty="0" err="1"/>
              <a:t>ea</a:t>
            </a:r>
            <a:r>
              <a:rPr lang="de-CH" dirty="0"/>
              <a:t> commodo </a:t>
            </a:r>
            <a:r>
              <a:rPr lang="de-CH" dirty="0" err="1"/>
              <a:t>equat</a:t>
            </a:r>
            <a:r>
              <a:rPr lang="de-CH" dirty="0"/>
              <a:t>. Duis </a:t>
            </a:r>
            <a:r>
              <a:rPr lang="de-CH" dirty="0" err="1"/>
              <a:t>aute</a:t>
            </a:r>
            <a:r>
              <a:rPr lang="de-CH" dirty="0"/>
              <a:t> </a:t>
            </a:r>
            <a:r>
              <a:rPr lang="de-CH" dirty="0" err="1"/>
              <a:t>irure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in </a:t>
            </a:r>
            <a:r>
              <a:rPr lang="de-CH" dirty="0" err="1"/>
              <a:t>reprehenderit</a:t>
            </a:r>
            <a:r>
              <a:rPr lang="de-CH" dirty="0"/>
              <a:t> in </a:t>
            </a:r>
            <a:r>
              <a:rPr lang="de-CH" dirty="0" err="1"/>
              <a:t>voluptate</a:t>
            </a:r>
            <a:r>
              <a:rPr lang="de-CH" dirty="0"/>
              <a:t> </a:t>
            </a:r>
            <a:r>
              <a:rPr lang="de-CH" dirty="0" err="1"/>
              <a:t>velit</a:t>
            </a:r>
            <a:r>
              <a:rPr lang="de-CH" dirty="0"/>
              <a:t> esse </a:t>
            </a:r>
            <a:r>
              <a:rPr lang="de-CH" dirty="0" err="1"/>
              <a:t>cillum</a:t>
            </a:r>
            <a:r>
              <a:rPr lang="de-CH" dirty="0"/>
              <a:t> </a:t>
            </a:r>
            <a:r>
              <a:rPr lang="de-CH" dirty="0" err="1"/>
              <a:t>dolore</a:t>
            </a:r>
            <a:r>
              <a:rPr lang="de-CH" dirty="0"/>
              <a:t>.</a:t>
            </a:r>
          </a:p>
          <a:p>
            <a:r>
              <a:rPr lang="de-CH" dirty="0" err="1"/>
              <a:t>Excepteur</a:t>
            </a:r>
            <a:r>
              <a:rPr lang="de-CH" dirty="0"/>
              <a:t> </a:t>
            </a:r>
            <a:r>
              <a:rPr lang="de-CH" dirty="0" err="1"/>
              <a:t>sint</a:t>
            </a:r>
            <a:r>
              <a:rPr lang="de-CH" dirty="0"/>
              <a:t> </a:t>
            </a:r>
            <a:r>
              <a:rPr lang="de-CH" dirty="0" err="1"/>
              <a:t>occaecat</a:t>
            </a:r>
            <a:r>
              <a:rPr lang="de-CH" dirty="0"/>
              <a:t> cupidatat non </a:t>
            </a:r>
            <a:r>
              <a:rPr lang="de-CH" dirty="0" err="1"/>
              <a:t>proident</a:t>
            </a:r>
            <a:r>
              <a:rPr lang="de-CH" dirty="0"/>
              <a:t>, </a:t>
            </a:r>
            <a:r>
              <a:rPr lang="de-CH" dirty="0" err="1"/>
              <a:t>sunt</a:t>
            </a:r>
            <a:r>
              <a:rPr lang="de-CH" dirty="0"/>
              <a:t> in culpa </a:t>
            </a:r>
            <a:r>
              <a:rPr lang="de-CH" dirty="0" err="1"/>
              <a:t>qui</a:t>
            </a:r>
            <a:r>
              <a:rPr lang="de-CH" dirty="0"/>
              <a:t> </a:t>
            </a:r>
            <a:r>
              <a:rPr lang="de-CH" dirty="0" err="1"/>
              <a:t>officia</a:t>
            </a:r>
            <a:r>
              <a:rPr lang="de-CH" dirty="0"/>
              <a:t> </a:t>
            </a:r>
            <a:r>
              <a:rPr lang="de-CH" dirty="0" err="1"/>
              <a:t>deserunt</a:t>
            </a:r>
            <a:r>
              <a:rPr lang="de-CH" dirty="0"/>
              <a:t> </a:t>
            </a:r>
            <a:r>
              <a:rPr lang="de-CH" dirty="0" err="1"/>
              <a:t>mollit</a:t>
            </a:r>
            <a:r>
              <a:rPr lang="de-CH" dirty="0"/>
              <a:t> </a:t>
            </a:r>
            <a:r>
              <a:rPr lang="de-CH" dirty="0" err="1"/>
              <a:t>anim</a:t>
            </a:r>
            <a:r>
              <a:rPr lang="de-CH" dirty="0"/>
              <a:t> </a:t>
            </a:r>
            <a:r>
              <a:rPr lang="de-CH" dirty="0" err="1"/>
              <a:t>id</a:t>
            </a:r>
            <a:r>
              <a:rPr lang="de-CH" dirty="0"/>
              <a:t> </a:t>
            </a:r>
            <a:r>
              <a:rPr lang="de-CH" dirty="0" err="1"/>
              <a:t>est</a:t>
            </a:r>
            <a:r>
              <a:rPr lang="de-CH" dirty="0"/>
              <a:t> </a:t>
            </a:r>
            <a:r>
              <a:rPr lang="de-CH" dirty="0" err="1"/>
              <a:t>laborum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r>
              <a:rPr lang="de-CH" dirty="0"/>
              <a:t> </a:t>
            </a:r>
            <a:r>
              <a:rPr lang="de-CH" dirty="0" err="1"/>
              <a:t>ullamco</a:t>
            </a:r>
            <a:r>
              <a:rPr lang="de-CH" dirty="0"/>
              <a:t> </a:t>
            </a:r>
            <a:r>
              <a:rPr lang="de-CH" dirty="0" err="1"/>
              <a:t>laboris</a:t>
            </a:r>
            <a:r>
              <a:rPr lang="de-CH" dirty="0"/>
              <a:t> nisi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aliquip</a:t>
            </a:r>
            <a:r>
              <a:rPr lang="de-CH" dirty="0"/>
              <a:t> ex.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F6FD95-BB89-40C0-BC74-30458C4F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pic>
        <p:nvPicPr>
          <p:cNvPr id="13" name="Bildplatzhalter 12" descr="Ein Bild, das Gebäude, hängend, Fahrrad, sitzend enthält.&#10;&#10;Automatisch generierte Beschreibung">
            <a:extLst>
              <a:ext uri="{FF2B5EF4-FFF2-40B4-BE49-F238E27FC236}">
                <a16:creationId xmlns:a16="http://schemas.microsoft.com/office/drawing/2014/main" id="{B5969189-6505-437E-803B-998CD9CEF1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" r="526"/>
          <a:stretch>
            <a:fillRect/>
          </a:stretch>
        </p:blipFill>
        <p:spPr/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61EB33-26DA-4BFB-9717-A85E7FB5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73CC-6DD9-4038-9A2A-FC074580CDB1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2CD38D-E3F5-46D6-96B1-4BEB06DA8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328173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7DD576-086D-4B8E-8EA7-96DBD8428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32D83E-24ED-4BAB-928B-65865CDB0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/>
              <a:t>A </a:t>
            </a:r>
            <a:r>
              <a:rPr lang="de-CH" b="1" dirty="0" err="1"/>
              <a:t>combination</a:t>
            </a:r>
            <a:r>
              <a:rPr lang="de-CH" b="1" dirty="0"/>
              <a:t> </a:t>
            </a:r>
            <a:r>
              <a:rPr lang="de-CH" b="1" dirty="0" err="1"/>
              <a:t>of</a:t>
            </a:r>
            <a:r>
              <a:rPr lang="de-CH" b="1" dirty="0"/>
              <a:t> </a:t>
            </a:r>
            <a:r>
              <a:rPr lang="de-CH" b="1" dirty="0" err="1"/>
              <a:t>image</a:t>
            </a:r>
            <a:r>
              <a:rPr lang="de-CH" b="1" dirty="0"/>
              <a:t> </a:t>
            </a:r>
            <a:r>
              <a:rPr lang="de-CH" b="1" dirty="0" err="1"/>
              <a:t>and</a:t>
            </a:r>
            <a:r>
              <a:rPr lang="de-CH" b="1" dirty="0"/>
              <a:t> </a:t>
            </a:r>
            <a:r>
              <a:rPr lang="de-CH" b="1" dirty="0" err="1"/>
              <a:t>text</a:t>
            </a:r>
            <a:endParaRPr lang="de-CH" b="1" dirty="0"/>
          </a:p>
          <a:p>
            <a:pPr marL="0" indent="0">
              <a:buNone/>
            </a:pPr>
            <a:r>
              <a:rPr lang="de-CH" dirty="0" err="1"/>
              <a:t>Running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 </a:t>
            </a:r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1F9BBF-6392-4D0B-BC48-EA50450A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FCF71FFE-CA66-4F13-988C-CC5FD6C24A3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5" name="Bildplatzhalter 24" descr="Ein Bild, das drinnen, Person, stehend, Gebäude enthält.&#10;&#10;Automatisch generierte Beschreibung">
            <a:extLst>
              <a:ext uri="{FF2B5EF4-FFF2-40B4-BE49-F238E27FC236}">
                <a16:creationId xmlns:a16="http://schemas.microsoft.com/office/drawing/2014/main" id="{CD3BE92B-899D-4B9F-8994-5D652B37B0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"/>
          <a:stretch/>
        </p:blipFill>
        <p:spPr>
          <a:xfrm>
            <a:off x="731838" y="1412875"/>
            <a:ext cx="5256000" cy="3420000"/>
          </a:xfrm>
        </p:spPr>
      </p:pic>
      <p:pic>
        <p:nvPicPr>
          <p:cNvPr id="27" name="Bildplatzhalter 26" descr="Ein Bild, das Gebäude, Person, Mann, sitzend enthält.&#10;&#10;Automatisch generierte Beschreibung">
            <a:extLst>
              <a:ext uri="{FF2B5EF4-FFF2-40B4-BE49-F238E27FC236}">
                <a16:creationId xmlns:a16="http://schemas.microsoft.com/office/drawing/2014/main" id="{CA3839ED-5229-40EB-B896-D93F17E58A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r="127"/>
          <a:stretch>
            <a:fillRect/>
          </a:stretch>
        </p:blipFill>
        <p:spPr/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113A63-4145-4707-821A-FA76EE3B1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6FC12-87CC-4FE8-A401-F34F81107FAD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B5D301-0255-4560-B6D4-207099C6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072940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C7734-7AAA-4681-9F62-A1AB8661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r>
              <a:rPr lang="en-US" dirty="0"/>
              <a:t>: Dominating strategy in a base case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11D97D-103C-4876-82EA-50467BF10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case:</a:t>
            </a:r>
            <a:endParaRPr lang="de-CH" dirty="0"/>
          </a:p>
          <a:p>
            <a:pPr lvl="1"/>
            <a:r>
              <a:rPr lang="en-GB" dirty="0"/>
              <a:t>Experiment with 50 of each RANDOM, DEFECT, COOPERATE, GT, TFT, TF2T, TFTD on 20 x 20 grid</a:t>
            </a:r>
          </a:p>
          <a:p>
            <a:pPr lvl="1"/>
            <a:r>
              <a:rPr lang="en-US" dirty="0"/>
              <a:t>Migration- &amp; Imitation-probability are set to 10%</a:t>
            </a:r>
          </a:p>
          <a:p>
            <a:pPr lvl="1"/>
            <a:r>
              <a:rPr lang="en-US" dirty="0"/>
              <a:t>Payout matrix: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66700" lvl="1" indent="0">
              <a:buNone/>
            </a:pPr>
            <a:endParaRPr lang="en-US" dirty="0"/>
          </a:p>
          <a:p>
            <a:pPr marL="266700" lvl="1" indent="0">
              <a:buNone/>
            </a:pPr>
            <a:r>
              <a:rPr lang="en-US" dirty="0"/>
              <a:t>-&gt; TFT was the most popular and successful strategy </a:t>
            </a:r>
          </a:p>
          <a:p>
            <a:pPr marL="266700" lvl="1" indent="0">
              <a:buNone/>
            </a:pPr>
            <a:r>
              <a:rPr lang="en-US" dirty="0"/>
              <a:t>	-&gt; it “dominates” the others</a:t>
            </a:r>
          </a:p>
          <a:p>
            <a:pPr marL="266700" lvl="1" indent="0">
              <a:buNone/>
            </a:pPr>
            <a:endParaRPr lang="en-US" sz="1200" dirty="0"/>
          </a:p>
          <a:p>
            <a:pPr marL="266700" lvl="1" indent="0">
              <a:buNone/>
            </a:pPr>
            <a:r>
              <a:rPr lang="en-US" sz="1200" dirty="0"/>
              <a:t>(plots are averaged over multiple runs)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7675B3-EAE3-46FC-98E8-FC712708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80A0F0-19A3-41BD-82F9-920DEDAA6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2A7D23-7E91-4DEA-B6EA-5623C22AD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FDA81E0D-F819-4C9A-A55D-6EDB7D93C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31393"/>
              </p:ext>
            </p:extLst>
          </p:nvPr>
        </p:nvGraphicFramePr>
        <p:xfrm>
          <a:off x="1298164" y="3137155"/>
          <a:ext cx="2443326" cy="1231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4442">
                  <a:extLst>
                    <a:ext uri="{9D8B030D-6E8A-4147-A177-3AD203B41FA5}">
                      <a16:colId xmlns:a16="http://schemas.microsoft.com/office/drawing/2014/main" val="3139309794"/>
                    </a:ext>
                  </a:extLst>
                </a:gridCol>
                <a:gridCol w="814442">
                  <a:extLst>
                    <a:ext uri="{9D8B030D-6E8A-4147-A177-3AD203B41FA5}">
                      <a16:colId xmlns:a16="http://schemas.microsoft.com/office/drawing/2014/main" val="2855876798"/>
                    </a:ext>
                  </a:extLst>
                </a:gridCol>
                <a:gridCol w="814442">
                  <a:extLst>
                    <a:ext uri="{9D8B030D-6E8A-4147-A177-3AD203B41FA5}">
                      <a16:colId xmlns:a16="http://schemas.microsoft.com/office/drawing/2014/main" val="1073659583"/>
                    </a:ext>
                  </a:extLst>
                </a:gridCol>
              </a:tblGrid>
              <a:tr h="247337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971062"/>
                  </a:ext>
                </a:extLst>
              </a:tr>
              <a:tr h="43284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20,20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1,30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101694"/>
                  </a:ext>
                </a:extLst>
              </a:tr>
              <a:tr h="43284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30,1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10,10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92912"/>
                  </a:ext>
                </a:extLst>
              </a:tr>
            </a:tbl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4A21ECBA-4292-4B03-A33D-3791B689C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860" y="1976089"/>
            <a:ext cx="3522279" cy="251591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8F5FEC8-9732-495B-8522-94D7E93C5703}"/>
              </a:ext>
            </a:extLst>
          </p:cNvPr>
          <p:cNvSpPr/>
          <p:nvPr/>
        </p:nvSpPr>
        <p:spPr>
          <a:xfrm>
            <a:off x="8916104" y="2129406"/>
            <a:ext cx="709790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D8CA0963-1D9E-4400-A86B-D83EBFFC2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860" y="4222530"/>
            <a:ext cx="3522279" cy="2515914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A810D649-6745-4868-A2F1-F85F8E77258E}"/>
              </a:ext>
            </a:extLst>
          </p:cNvPr>
          <p:cNvSpPr/>
          <p:nvPr/>
        </p:nvSpPr>
        <p:spPr>
          <a:xfrm>
            <a:off x="9152394" y="4391933"/>
            <a:ext cx="709790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4979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D967E9-D721-4AAB-B1BE-E191FA61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spread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lines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C67D2E-7487-43A9-B734-0DEEE96D6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/>
              <a:t>A </a:t>
            </a:r>
            <a:r>
              <a:rPr lang="de-CH" b="1" dirty="0" err="1"/>
              <a:t>combination</a:t>
            </a:r>
            <a:r>
              <a:rPr lang="de-CH" b="1" dirty="0"/>
              <a:t> </a:t>
            </a:r>
            <a:r>
              <a:rPr lang="de-CH" b="1" dirty="0" err="1"/>
              <a:t>of</a:t>
            </a:r>
            <a:r>
              <a:rPr lang="de-CH" b="1" dirty="0"/>
              <a:t> </a:t>
            </a:r>
            <a:r>
              <a:rPr lang="de-CH" b="1" dirty="0" err="1"/>
              <a:t>image</a:t>
            </a:r>
            <a:r>
              <a:rPr lang="de-CH" b="1" dirty="0"/>
              <a:t> </a:t>
            </a:r>
            <a:r>
              <a:rPr lang="de-CH" b="1" dirty="0" err="1"/>
              <a:t>and</a:t>
            </a:r>
            <a:r>
              <a:rPr lang="de-CH" b="1" dirty="0"/>
              <a:t> </a:t>
            </a:r>
            <a:r>
              <a:rPr lang="de-CH" b="1" dirty="0" err="1"/>
              <a:t>text</a:t>
            </a:r>
            <a:endParaRPr lang="de-CH" b="1" dirty="0"/>
          </a:p>
          <a:p>
            <a:pPr marL="0" indent="0">
              <a:buNone/>
            </a:pPr>
            <a:r>
              <a:rPr lang="de-CH" dirty="0" err="1"/>
              <a:t>Running</a:t>
            </a:r>
            <a:r>
              <a:rPr lang="de-CH" dirty="0"/>
              <a:t> </a:t>
            </a:r>
            <a:r>
              <a:rPr lang="de-CH" dirty="0" err="1"/>
              <a:t>text</a:t>
            </a:r>
            <a:r>
              <a:rPr lang="de-CH" dirty="0"/>
              <a:t>. </a:t>
            </a:r>
            <a:r>
              <a:rPr lang="de-CH" dirty="0" err="1"/>
              <a:t>Lorem</a:t>
            </a:r>
            <a:r>
              <a:rPr lang="de-CH" dirty="0"/>
              <a:t> </a:t>
            </a:r>
            <a:r>
              <a:rPr lang="de-CH" dirty="0" err="1"/>
              <a:t>ipsum</a:t>
            </a:r>
            <a:r>
              <a:rPr lang="de-CH" dirty="0"/>
              <a:t> </a:t>
            </a:r>
            <a:r>
              <a:rPr lang="de-CH" dirty="0" err="1"/>
              <a:t>dolor</a:t>
            </a:r>
            <a:r>
              <a:rPr lang="de-CH" dirty="0"/>
              <a:t> </a:t>
            </a:r>
            <a:r>
              <a:rPr lang="de-CH" dirty="0" err="1"/>
              <a:t>sit</a:t>
            </a:r>
            <a:r>
              <a:rPr lang="de-CH" dirty="0"/>
              <a:t> </a:t>
            </a:r>
            <a:r>
              <a:rPr lang="de-CH" dirty="0" err="1"/>
              <a:t>amet</a:t>
            </a:r>
            <a:r>
              <a:rPr lang="de-CH" dirty="0"/>
              <a:t>, </a:t>
            </a:r>
            <a:r>
              <a:rPr lang="de-CH" dirty="0" err="1"/>
              <a:t>consectetur</a:t>
            </a:r>
            <a:r>
              <a:rPr lang="de-CH" dirty="0"/>
              <a:t> </a:t>
            </a:r>
            <a:r>
              <a:rPr lang="de-CH" dirty="0" err="1"/>
              <a:t>adipiscing</a:t>
            </a:r>
            <a:r>
              <a:rPr lang="de-CH" dirty="0"/>
              <a:t> </a:t>
            </a:r>
            <a:r>
              <a:rPr lang="de-CH" dirty="0" err="1"/>
              <a:t>elit</a:t>
            </a:r>
            <a:r>
              <a:rPr lang="de-CH" dirty="0"/>
              <a:t>, sed do </a:t>
            </a:r>
            <a:r>
              <a:rPr lang="de-CH" dirty="0" err="1"/>
              <a:t>eiusmod</a:t>
            </a:r>
            <a:r>
              <a:rPr lang="de-CH" dirty="0"/>
              <a:t> </a:t>
            </a:r>
            <a:r>
              <a:rPr lang="de-CH" dirty="0" err="1"/>
              <a:t>tempor</a:t>
            </a:r>
            <a:r>
              <a:rPr lang="de-CH" dirty="0"/>
              <a:t> </a:t>
            </a:r>
            <a:r>
              <a:rPr lang="de-CH" dirty="0" err="1"/>
              <a:t>incididunt</a:t>
            </a:r>
            <a:r>
              <a:rPr lang="de-CH" dirty="0"/>
              <a:t>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labore</a:t>
            </a:r>
            <a:r>
              <a:rPr lang="de-CH" dirty="0"/>
              <a:t> et </a:t>
            </a:r>
            <a:r>
              <a:rPr lang="de-CH" dirty="0" err="1"/>
              <a:t>dolore</a:t>
            </a:r>
            <a:r>
              <a:rPr lang="de-CH" dirty="0"/>
              <a:t> magna </a:t>
            </a:r>
            <a:r>
              <a:rPr lang="de-CH" dirty="0" err="1"/>
              <a:t>aliqua</a:t>
            </a:r>
            <a:r>
              <a:rPr lang="de-CH" dirty="0"/>
              <a:t>. </a:t>
            </a:r>
            <a:r>
              <a:rPr lang="de-CH" dirty="0" err="1"/>
              <a:t>Ut</a:t>
            </a:r>
            <a:r>
              <a:rPr lang="de-CH" dirty="0"/>
              <a:t> </a:t>
            </a:r>
            <a:r>
              <a:rPr lang="de-CH" dirty="0" err="1"/>
              <a:t>enim</a:t>
            </a:r>
            <a:r>
              <a:rPr lang="de-CH" dirty="0"/>
              <a:t> ad minim </a:t>
            </a:r>
            <a:r>
              <a:rPr lang="de-CH" dirty="0" err="1"/>
              <a:t>veniam</a:t>
            </a:r>
            <a:r>
              <a:rPr lang="de-CH" dirty="0"/>
              <a:t>, </a:t>
            </a:r>
            <a:r>
              <a:rPr lang="de-CH" dirty="0" err="1"/>
              <a:t>quis</a:t>
            </a:r>
            <a:r>
              <a:rPr lang="de-CH" dirty="0"/>
              <a:t> </a:t>
            </a:r>
            <a:r>
              <a:rPr lang="de-CH" dirty="0" err="1"/>
              <a:t>nostrud</a:t>
            </a:r>
            <a:r>
              <a:rPr lang="de-CH" dirty="0"/>
              <a:t> </a:t>
            </a:r>
            <a:r>
              <a:rPr lang="de-CH" dirty="0" err="1"/>
              <a:t>exercitation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BED435-3CF3-4C2B-B76E-D293C75E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pic>
        <p:nvPicPr>
          <p:cNvPr id="27" name="Bildplatzhalter 26" descr="Ein Bild, das Fenster, Person, drinnen, suchend enthält.&#10;&#10;Automatisch generierte Beschreibung">
            <a:extLst>
              <a:ext uri="{FF2B5EF4-FFF2-40B4-BE49-F238E27FC236}">
                <a16:creationId xmlns:a16="http://schemas.microsoft.com/office/drawing/2014/main" id="{43ED9C4A-9DF2-40BA-831C-963F88C39E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" r="489"/>
          <a:stretch>
            <a:fillRect/>
          </a:stretch>
        </p:blipFill>
        <p:spPr/>
      </p:pic>
      <p:pic>
        <p:nvPicPr>
          <p:cNvPr id="23" name="Bildplatzhalter 22" descr="Ein Bild, das drinnen, Tisch, Tasse, sitzend enthält.&#10;&#10;Automatisch generierte Beschreibung">
            <a:extLst>
              <a:ext uri="{FF2B5EF4-FFF2-40B4-BE49-F238E27FC236}">
                <a16:creationId xmlns:a16="http://schemas.microsoft.com/office/drawing/2014/main" id="{1928DBF4-6834-46AD-8176-8523F4E3E0F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r="2403"/>
          <a:stretch/>
        </p:blipFill>
        <p:spPr>
          <a:xfrm>
            <a:off x="4385999" y="1414800"/>
            <a:ext cx="3420000" cy="2484000"/>
          </a:xfrm>
        </p:spPr>
      </p:pic>
      <p:pic>
        <p:nvPicPr>
          <p:cNvPr id="25" name="Bildplatzhalter 24" descr="Ein Bild, das Person, Mann, drinnen, Kühlschrank enthält.&#10;&#10;Automatisch generierte Beschreibung">
            <a:extLst>
              <a:ext uri="{FF2B5EF4-FFF2-40B4-BE49-F238E27FC236}">
                <a16:creationId xmlns:a16="http://schemas.microsoft.com/office/drawing/2014/main" id="{91999250-CA9F-48D7-8A50-D3D4BC00F9B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" r="252"/>
          <a:stretch>
            <a:fillRect/>
          </a:stretch>
        </p:blipFill>
        <p:spPr/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DD72CB-F104-4DE7-8E0E-740091A20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B224-B548-478E-A8FB-18A4152CF7EF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85790D-0071-457D-86B5-CFCB0B92A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32210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CA13FE-7A13-4ED3-8196-74CAF9631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slide</a:t>
            </a:r>
            <a:r>
              <a:rPr lang="de-DE" dirty="0"/>
              <a:t> title </a:t>
            </a:r>
            <a:r>
              <a:rPr lang="de-DE" dirty="0" err="1"/>
              <a:t>goes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FD6150-4476-428E-BB61-724E0142D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Table title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98D9FD-5DBA-48C4-9294-AA5A542A0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graphicFrame>
        <p:nvGraphicFramePr>
          <p:cNvPr id="10" name="Tabelle 10">
            <a:extLst>
              <a:ext uri="{FF2B5EF4-FFF2-40B4-BE49-F238E27FC236}">
                <a16:creationId xmlns:a16="http://schemas.microsoft.com/office/drawing/2014/main" id="{7E7EE0D9-F96C-4F09-9F41-32C62A5A654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393966089"/>
              </p:ext>
            </p:extLst>
          </p:nvPr>
        </p:nvGraphicFramePr>
        <p:xfrm>
          <a:off x="731838" y="2062163"/>
          <a:ext cx="8784000" cy="22680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4203801519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740495432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3080648808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3595204828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3488753729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r>
                        <a:rPr lang="de-DE" sz="1400" dirty="0" err="1"/>
                        <a:t>Column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heading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2021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2020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2019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2018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5766575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de-DE" sz="1400" dirty="0" err="1"/>
                        <a:t>Lorem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ipsum</a:t>
                      </a:r>
                      <a:r>
                        <a:rPr lang="de-DE" sz="1400" dirty="0"/>
                        <a:t> </a:t>
                      </a:r>
                      <a:r>
                        <a:rPr lang="de-DE" sz="1400" dirty="0" err="1"/>
                        <a:t>dolor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1,606</a:t>
                      </a:r>
                      <a:endParaRPr lang="de-CH" sz="1400" dirty="0"/>
                    </a:p>
                  </a:txBody>
                  <a:tcPr marL="0" marR="7200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1,678</a:t>
                      </a:r>
                      <a:endParaRPr lang="de-CH" sz="1400" dirty="0"/>
                    </a:p>
                  </a:txBody>
                  <a:tcPr marL="0" marR="72000" marT="0" marB="0"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2,072</a:t>
                      </a:r>
                      <a:endParaRPr lang="de-CH" sz="1400" dirty="0"/>
                    </a:p>
                  </a:txBody>
                  <a:tcPr marL="0" marR="72000" marT="0" marB="0"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2,196</a:t>
                      </a:r>
                      <a:endParaRPr lang="de-CH" sz="1400" dirty="0"/>
                    </a:p>
                  </a:txBody>
                  <a:tcPr marL="0" marR="72000" marT="0" marB="0"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5759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de-CH" sz="1400" dirty="0" err="1"/>
                        <a:t>Excepteur</a:t>
                      </a:r>
                      <a:r>
                        <a:rPr lang="de-CH" sz="1400" dirty="0"/>
                        <a:t> </a:t>
                      </a:r>
                      <a:r>
                        <a:rPr lang="de-CH" sz="1400" dirty="0" err="1"/>
                        <a:t>sint</a:t>
                      </a:r>
                      <a:r>
                        <a:rPr lang="de-CH" sz="1400" dirty="0"/>
                        <a:t> </a:t>
                      </a:r>
                      <a:r>
                        <a:rPr lang="de-CH" sz="1400" dirty="0" err="1"/>
                        <a:t>occaecat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373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281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381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410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01866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nb-NO" sz="1400" dirty="0"/>
                        <a:t>Ut enim ad minim veniam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537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607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733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786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62721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de-CH" sz="1400" dirty="0" err="1"/>
                        <a:t>Nostrud</a:t>
                      </a:r>
                      <a:r>
                        <a:rPr lang="de-CH" sz="1400" dirty="0"/>
                        <a:t> </a:t>
                      </a:r>
                      <a:r>
                        <a:rPr lang="de-CH" sz="1400" dirty="0" err="1"/>
                        <a:t>exercitation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365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425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506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559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11949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de-CH" sz="1400" dirty="0" err="1"/>
                        <a:t>Consectetur</a:t>
                      </a:r>
                      <a:r>
                        <a:rPr lang="de-CH" sz="1400" dirty="0"/>
                        <a:t> </a:t>
                      </a:r>
                      <a:r>
                        <a:rPr lang="de-CH" sz="1400" dirty="0" err="1"/>
                        <a:t>adipiscing</a:t>
                      </a:r>
                      <a:r>
                        <a:rPr lang="de-CH" sz="1400" dirty="0"/>
                        <a:t> </a:t>
                      </a:r>
                      <a:r>
                        <a:rPr lang="de-CH" sz="1400" dirty="0" err="1"/>
                        <a:t>elit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318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349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355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359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90640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r>
                        <a:rPr lang="de-CH" sz="1400" dirty="0" err="1"/>
                        <a:t>Nim</a:t>
                      </a:r>
                      <a:r>
                        <a:rPr lang="de-CH" sz="1400" dirty="0"/>
                        <a:t> ad minim </a:t>
                      </a:r>
                      <a:r>
                        <a:rPr lang="de-CH" sz="1400" dirty="0" err="1"/>
                        <a:t>veniam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13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16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97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A96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/>
                        <a:t>82</a:t>
                      </a:r>
                      <a:endParaRPr lang="de-CH" sz="1400" dirty="0"/>
                    </a:p>
                  </a:txBody>
                  <a:tcPr marL="0" marR="72000" marT="0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168459"/>
                  </a:ext>
                </a:extLst>
              </a:tr>
            </a:tbl>
          </a:graphicData>
        </a:graphic>
      </p:graphicFrame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87F48E-4D49-40AE-A9FC-A27213E0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D081-B1FA-4BD3-AC89-3F0F756CD71F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DF25AC-71F5-49EF-B424-0872223A9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852670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A71FBB-3009-40AD-979B-DB4E5F592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Professor John </a:t>
            </a:r>
            <a:r>
              <a:rPr lang="de-DE" dirty="0" err="1"/>
              <a:t>Doe</a:t>
            </a:r>
            <a:endParaRPr lang="de-DE" dirty="0"/>
          </a:p>
          <a:p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giving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endParaRPr lang="de-DE" dirty="0"/>
          </a:p>
          <a:p>
            <a:r>
              <a:rPr lang="de-DE" dirty="0"/>
              <a:t>beat.muster@abcd.ethz.ch</a:t>
            </a:r>
          </a:p>
          <a:p>
            <a:endParaRPr lang="de-DE" dirty="0"/>
          </a:p>
          <a:p>
            <a:r>
              <a:rPr lang="de-DE" dirty="0"/>
              <a:t>ETH </a:t>
            </a:r>
            <a:r>
              <a:rPr lang="de-DE" dirty="0" err="1"/>
              <a:t>Zurich</a:t>
            </a:r>
            <a:endParaRPr lang="de-DE" dirty="0"/>
          </a:p>
          <a:p>
            <a:r>
              <a:rPr lang="de-DE" dirty="0"/>
              <a:t>Organisational </a:t>
            </a:r>
            <a:r>
              <a:rPr lang="de-DE" dirty="0" err="1"/>
              <a:t>unit</a:t>
            </a:r>
            <a:endParaRPr lang="de-DE" dirty="0"/>
          </a:p>
          <a:p>
            <a:r>
              <a:rPr lang="de-DE" dirty="0"/>
              <a:t>Building </a:t>
            </a:r>
            <a:r>
              <a:rPr lang="de-DE" dirty="0" err="1"/>
              <a:t>Room</a:t>
            </a:r>
            <a:endParaRPr lang="de-DE" dirty="0"/>
          </a:p>
          <a:p>
            <a:r>
              <a:rPr lang="de-DE" dirty="0"/>
              <a:t>Street House </a:t>
            </a:r>
            <a:r>
              <a:rPr lang="de-DE" dirty="0" err="1"/>
              <a:t>number</a:t>
            </a:r>
            <a:endParaRPr lang="de-DE" dirty="0"/>
          </a:p>
          <a:p>
            <a:r>
              <a:rPr lang="de-DE" dirty="0"/>
              <a:t>0000 Town, Country</a:t>
            </a:r>
          </a:p>
          <a:p>
            <a:endParaRPr lang="de-DE"/>
          </a:p>
          <a:p>
            <a:r>
              <a:rPr lang="de-DE"/>
              <a:t>www</a:t>
            </a:r>
            <a:r>
              <a:rPr lang="de-DE" dirty="0"/>
              <a:t>.abcd.ethz.ch</a:t>
            </a:r>
            <a:endParaRPr lang="de-CH" dirty="0"/>
          </a:p>
        </p:txBody>
      </p:sp>
      <p:sp>
        <p:nvSpPr>
          <p:cNvPr id="2" name="Bildplatzhalter 1">
            <a:extLst>
              <a:ext uri="{FF2B5EF4-FFF2-40B4-BE49-F238E27FC236}">
                <a16:creationId xmlns:a16="http://schemas.microsoft.com/office/drawing/2014/main" id="{A7932926-A987-44F4-A8A1-AB55FBE1FD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84261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57558CF6-C247-4836-8B8C-25A2DBC8E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577" y="3181226"/>
            <a:ext cx="4377008" cy="312643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8D4DE5-0023-4B97-BA94-E9CCC92B1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n-US" dirty="0">
                <a:effectLst/>
                <a:latin typeface="Arial" panose="020B0604020202020204" pitchFamily="34" charset="0"/>
              </a:rPr>
              <a:t>Reducing TFT starting player-count to offset domination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9F58E6-20DC-453F-A6ED-16E4EB099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TFT starting </a:t>
            </a:r>
            <a:r>
              <a:rPr lang="en-US" sz="1600" dirty="0" err="1"/>
              <a:t>playercount</a:t>
            </a:r>
            <a:r>
              <a:rPr lang="en-US" sz="1600" dirty="0"/>
              <a:t> was continuously reduced from the base case 50 to 5 </a:t>
            </a:r>
            <a:r>
              <a:rPr lang="en-US" sz="1050" dirty="0"/>
              <a:t>(other hyperparameters as base case)</a:t>
            </a:r>
            <a:endParaRPr lang="en-US" sz="1600" dirty="0"/>
          </a:p>
          <a:p>
            <a:r>
              <a:rPr lang="en-US" sz="1600" dirty="0"/>
              <a:t>As expected with less starting players the strategy dominated less frequently:</a:t>
            </a:r>
          </a:p>
          <a:p>
            <a:pPr lvl="1"/>
            <a:r>
              <a:rPr lang="de-CH" sz="1600" dirty="0">
                <a:effectLst/>
                <a:latin typeface="Arial" panose="020B0604020202020204" pitchFamily="34" charset="0"/>
              </a:rPr>
              <a:t>20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players</a:t>
            </a:r>
            <a:r>
              <a:rPr lang="de-CH" sz="1600" dirty="0">
                <a:effectLst/>
                <a:latin typeface="Arial" panose="020B0604020202020204" pitchFamily="34" charset="0"/>
              </a:rPr>
              <a:t> -&gt; Still ~50%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the</a:t>
            </a:r>
            <a:r>
              <a:rPr lang="de-CH" sz="1600" dirty="0">
                <a:effectLst/>
                <a:latin typeface="Arial" panose="020B0604020202020204" pitchFamily="34" charset="0"/>
              </a:rPr>
              <a:t>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dominating</a:t>
            </a:r>
            <a:r>
              <a:rPr lang="de-CH" sz="1600" dirty="0">
                <a:effectLst/>
                <a:latin typeface="Arial" panose="020B0604020202020204" pitchFamily="34" charset="0"/>
              </a:rPr>
              <a:t>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strategy</a:t>
            </a:r>
            <a:r>
              <a:rPr lang="de-CH" sz="1600" dirty="0">
                <a:effectLst/>
                <a:latin typeface="Arial" panose="020B0604020202020204" pitchFamily="34" charset="0"/>
              </a:rPr>
              <a:t> (10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players</a:t>
            </a:r>
            <a:r>
              <a:rPr lang="de-CH" sz="1600" dirty="0">
                <a:effectLst/>
                <a:latin typeface="Arial" panose="020B0604020202020204" pitchFamily="34" charset="0"/>
              </a:rPr>
              <a:t> -&gt; ~25%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of</a:t>
            </a:r>
            <a:r>
              <a:rPr lang="de-CH" sz="1600" dirty="0">
                <a:effectLst/>
                <a:latin typeface="Arial" panose="020B0604020202020204" pitchFamily="34" charset="0"/>
              </a:rPr>
              <a:t> </a:t>
            </a:r>
            <a:r>
              <a:rPr lang="de-CH" sz="1600" dirty="0" err="1">
                <a:effectLst/>
                <a:latin typeface="Arial" panose="020B0604020202020204" pitchFamily="34" charset="0"/>
              </a:rPr>
              <a:t>games</a:t>
            </a:r>
            <a:r>
              <a:rPr lang="de-CH" sz="1600" dirty="0">
                <a:effectLst/>
                <a:latin typeface="Arial" panose="020B0604020202020204" pitchFamily="34" charset="0"/>
              </a:rPr>
              <a:t>)</a:t>
            </a:r>
          </a:p>
          <a:p>
            <a:pPr lvl="1"/>
            <a:r>
              <a:rPr lang="de-CH" sz="1600" dirty="0">
                <a:latin typeface="Arial" panose="020B0604020202020204" pitchFamily="34" charset="0"/>
              </a:rPr>
              <a:t>At 8 </a:t>
            </a:r>
            <a:r>
              <a:rPr lang="de-CH" sz="1600" dirty="0" err="1">
                <a:latin typeface="Arial" panose="020B0604020202020204" pitchFamily="34" charset="0"/>
              </a:rPr>
              <a:t>players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the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strategy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died</a:t>
            </a:r>
            <a:r>
              <a:rPr lang="de-CH" sz="1600" dirty="0">
                <a:latin typeface="Arial" panose="020B0604020202020204" pitchFamily="34" charset="0"/>
              </a:rPr>
              <a:t> out </a:t>
            </a:r>
            <a:r>
              <a:rPr lang="de-CH" sz="1600" dirty="0" err="1">
                <a:latin typeface="Arial" panose="020B0604020202020204" pitchFamily="34" charset="0"/>
              </a:rPr>
              <a:t>as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often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as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it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dominated</a:t>
            </a:r>
            <a:r>
              <a:rPr lang="de-CH" sz="1600" dirty="0">
                <a:latin typeface="Arial" panose="020B0604020202020204" pitchFamily="34" charset="0"/>
              </a:rPr>
              <a:t> (~20% </a:t>
            </a:r>
            <a:r>
              <a:rPr lang="de-CH" sz="1600" dirty="0" err="1">
                <a:latin typeface="Arial" panose="020B0604020202020204" pitchFamily="34" charset="0"/>
              </a:rPr>
              <a:t>of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games</a:t>
            </a:r>
            <a:r>
              <a:rPr lang="de-CH" sz="1600" dirty="0">
                <a:latin typeface="Arial" panose="020B0604020202020204" pitchFamily="34" charset="0"/>
              </a:rPr>
              <a:t>)</a:t>
            </a:r>
          </a:p>
          <a:p>
            <a:pPr lvl="1"/>
            <a:r>
              <a:rPr lang="de-CH" sz="1600" dirty="0">
                <a:latin typeface="Arial" panose="020B0604020202020204" pitchFamily="34" charset="0"/>
              </a:rPr>
              <a:t>&lt;8 </a:t>
            </a:r>
            <a:r>
              <a:rPr lang="de-CH" sz="1600" dirty="0" err="1">
                <a:latin typeface="Arial" panose="020B0604020202020204" pitchFamily="34" charset="0"/>
              </a:rPr>
              <a:t>players</a:t>
            </a:r>
            <a:r>
              <a:rPr lang="de-CH" sz="1600" dirty="0">
                <a:latin typeface="Arial" panose="020B0604020202020204" pitchFamily="34" charset="0"/>
              </a:rPr>
              <a:t> TFT </a:t>
            </a:r>
            <a:r>
              <a:rPr lang="de-CH" sz="1600" dirty="0" err="1">
                <a:latin typeface="Arial" panose="020B0604020202020204" pitchFamily="34" charset="0"/>
              </a:rPr>
              <a:t>died</a:t>
            </a:r>
            <a:r>
              <a:rPr lang="de-CH" sz="1600" dirty="0">
                <a:latin typeface="Arial" panose="020B0604020202020204" pitchFamily="34" charset="0"/>
              </a:rPr>
              <a:t> out </a:t>
            </a:r>
            <a:r>
              <a:rPr lang="de-CH" sz="1600" dirty="0" err="1">
                <a:latin typeface="Arial" panose="020B0604020202020204" pitchFamily="34" charset="0"/>
              </a:rPr>
              <a:t>very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frequently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which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could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be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attributed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to</a:t>
            </a:r>
            <a:r>
              <a:rPr lang="de-CH" sz="1600" dirty="0">
                <a:latin typeface="Arial" panose="020B0604020202020204" pitchFamily="34" charset="0"/>
              </a:rPr>
              <a:t> ‘’</a:t>
            </a:r>
            <a:r>
              <a:rPr lang="de-CH" sz="1600" dirty="0" err="1">
                <a:latin typeface="Arial" panose="020B0604020202020204" pitchFamily="34" charset="0"/>
              </a:rPr>
              <a:t>unlucky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spawns</a:t>
            </a:r>
            <a:r>
              <a:rPr lang="de-CH" sz="1600" dirty="0">
                <a:latin typeface="Arial" panose="020B0604020202020204" pitchFamily="34" charset="0"/>
              </a:rPr>
              <a:t>’’</a:t>
            </a:r>
          </a:p>
          <a:p>
            <a:pPr lvl="1"/>
            <a:r>
              <a:rPr lang="de-CH" sz="1600" dirty="0">
                <a:latin typeface="Arial" panose="020B0604020202020204" pitchFamily="34" charset="0"/>
              </a:rPr>
              <a:t>TFT </a:t>
            </a:r>
            <a:r>
              <a:rPr lang="de-CH" sz="1600" dirty="0" err="1">
                <a:latin typeface="Arial" panose="020B0604020202020204" pitchFamily="34" charset="0"/>
              </a:rPr>
              <a:t>needs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only</a:t>
            </a:r>
            <a:r>
              <a:rPr lang="de-CH" sz="1600" dirty="0">
                <a:latin typeface="Arial" panose="020B0604020202020204" pitchFamily="34" charset="0"/>
              </a:rPr>
              <a:t> 25 </a:t>
            </a:r>
            <a:r>
              <a:rPr lang="de-CH" sz="1600" dirty="0" err="1">
                <a:latin typeface="Arial" panose="020B0604020202020204" pitchFamily="34" charset="0"/>
              </a:rPr>
              <a:t>starting</a:t>
            </a:r>
            <a:r>
              <a:rPr lang="de-CH" sz="1600" dirty="0">
                <a:latin typeface="Arial" panose="020B0604020202020204" pitchFamily="34" charset="0"/>
              </a:rPr>
              <a:t>-players (7.14% </a:t>
            </a:r>
            <a:r>
              <a:rPr lang="de-CH" sz="1600" dirty="0" err="1">
                <a:latin typeface="Arial" panose="020B0604020202020204" pitchFamily="34" charset="0"/>
              </a:rPr>
              <a:t>of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playerbase</a:t>
            </a:r>
            <a:r>
              <a:rPr lang="de-CH" sz="1600" dirty="0">
                <a:latin typeface="Arial" panose="020B0604020202020204" pitchFamily="34" charset="0"/>
              </a:rPr>
              <a:t>) </a:t>
            </a:r>
            <a:r>
              <a:rPr lang="de-CH" sz="1600" dirty="0" err="1">
                <a:latin typeface="Arial" panose="020B0604020202020204" pitchFamily="34" charset="0"/>
              </a:rPr>
              <a:t>to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dominate</a:t>
            </a:r>
            <a:r>
              <a:rPr lang="de-CH" sz="1600" dirty="0">
                <a:latin typeface="Arial" panose="020B0604020202020204" pitchFamily="34" charset="0"/>
              </a:rPr>
              <a:t> 80% </a:t>
            </a:r>
            <a:r>
              <a:rPr lang="de-CH" sz="1600" dirty="0" err="1">
                <a:latin typeface="Arial" panose="020B0604020202020204" pitchFamily="34" charset="0"/>
              </a:rPr>
              <a:t>of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games</a:t>
            </a:r>
            <a:r>
              <a:rPr lang="de-CH" sz="1600" dirty="0">
                <a:latin typeface="Arial" panose="020B0604020202020204" pitchFamily="34" charset="0"/>
              </a:rPr>
              <a:t>.</a:t>
            </a:r>
          </a:p>
          <a:p>
            <a:pPr marL="266700" lvl="1" indent="0">
              <a:buNone/>
            </a:pPr>
            <a:endParaRPr lang="de-CH" dirty="0">
              <a:latin typeface="Arial" panose="020B0604020202020204" pitchFamily="34" charset="0"/>
            </a:endParaRPr>
          </a:p>
          <a:p>
            <a:pPr marL="266700" lvl="1" indent="0">
              <a:buNone/>
            </a:pPr>
            <a:endParaRPr lang="de-CH" dirty="0">
              <a:latin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CH" sz="1600" dirty="0" err="1">
                <a:latin typeface="Arial" panose="020B0604020202020204" pitchFamily="34" charset="0"/>
              </a:rPr>
              <a:t>Where</a:t>
            </a:r>
            <a:r>
              <a:rPr lang="de-CH" sz="1600" dirty="0">
                <a:latin typeface="Arial" panose="020B0604020202020204" pitchFamily="34" charset="0"/>
              </a:rPr>
              <a:t> TFT </a:t>
            </a:r>
            <a:r>
              <a:rPr lang="de-CH" sz="1600" dirty="0" err="1">
                <a:latin typeface="Arial" panose="020B0604020202020204" pitchFamily="34" charset="0"/>
              </a:rPr>
              <a:t>did</a:t>
            </a:r>
            <a:r>
              <a:rPr lang="de-CH" sz="1600" dirty="0">
                <a:latin typeface="Arial" panose="020B0604020202020204" pitchFamily="34" charset="0"/>
              </a:rPr>
              <a:t> not </a:t>
            </a:r>
            <a:r>
              <a:rPr lang="de-CH" sz="1600" dirty="0" err="1">
                <a:latin typeface="Arial" panose="020B0604020202020204" pitchFamily="34" charset="0"/>
              </a:rPr>
              <a:t>dominate</a:t>
            </a:r>
            <a:r>
              <a:rPr lang="de-CH" sz="1600" dirty="0">
                <a:latin typeface="Arial" panose="020B0604020202020204" pitchFamily="34" charset="0"/>
              </a:rPr>
              <a:t> Grimm Trigger and TFT-</a:t>
            </a:r>
            <a:r>
              <a:rPr lang="de-CH" sz="1600" dirty="0" err="1">
                <a:latin typeface="Arial" panose="020B0604020202020204" pitchFamily="34" charset="0"/>
              </a:rPr>
              <a:t>variants</a:t>
            </a:r>
            <a:br>
              <a:rPr lang="de-CH" sz="1600" dirty="0">
                <a:latin typeface="Arial" panose="020B0604020202020204" pitchFamily="34" charset="0"/>
              </a:rPr>
            </a:br>
            <a:r>
              <a:rPr lang="de-CH" sz="1600" dirty="0" err="1">
                <a:latin typeface="Arial" panose="020B0604020202020204" pitchFamily="34" charset="0"/>
              </a:rPr>
              <a:t>were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chosen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by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the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most</a:t>
            </a:r>
            <a:r>
              <a:rPr lang="de-CH" sz="1600" dirty="0">
                <a:latin typeface="Arial" panose="020B0604020202020204" pitchFamily="34" charset="0"/>
              </a:rPr>
              <a:t> </a:t>
            </a:r>
            <a:r>
              <a:rPr lang="de-CH" sz="1600" dirty="0" err="1">
                <a:latin typeface="Arial" panose="020B0604020202020204" pitchFamily="34" charset="0"/>
              </a:rPr>
              <a:t>players</a:t>
            </a:r>
            <a:r>
              <a:rPr lang="de-CH" sz="1600" dirty="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18AB2F-B9B0-438D-A28B-8B534F27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2F5C29-530B-4F33-B53D-9DAA469FB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C8D8D3-0FBE-404C-A076-222BBA3EC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6818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0CFCE-4A58-4EAA-A4F1-DED446DC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Grimm Trigger “runner-up” and </a:t>
            </a:r>
            <a:r>
              <a:rPr lang="en-US" dirty="0">
                <a:effectLst/>
                <a:latin typeface="Arial" panose="020B0604020202020204" pitchFamily="34" charset="0"/>
              </a:rPr>
              <a:t>Nash equilibrium emergence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A34683-2176-4741-A6C0-E53593E53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In 80% of cases, players playing Grim Trigger and one of the TFT-Variants fell into a Nash equilibrium where they have nothing to gain by imitating other players or migrating to another spot on the grid.</a:t>
            </a:r>
          </a:p>
          <a:p>
            <a:r>
              <a:rPr lang="en-US" dirty="0">
                <a:latin typeface="Arial" panose="020B0604020202020204" pitchFamily="34" charset="0"/>
              </a:rPr>
              <a:t>Percentage of optimum was on average 7% higher. This means in cases where the TFT-starting population was reduced, the game moved closer to the social optimum, even without changing anything about non-friendly strategies.</a:t>
            </a:r>
            <a:endParaRPr lang="de-CH" dirty="0">
              <a:latin typeface="Arial" panose="020B0604020202020204" pitchFamily="34" charset="0"/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507A13-D05D-4476-A6B1-3457B9A3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0FFDDD-4537-4005-A281-852170F23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F42B91-0BE5-43A1-B820-8D6543B3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EAFA706-125F-4ED9-8D4A-724E11FB5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577" y="3181226"/>
            <a:ext cx="4377008" cy="312643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6CCAE04-1758-4388-BFF8-0A5C49ADC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703" y="3181225"/>
            <a:ext cx="4377008" cy="312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92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0C0BBF-5DD2-4E9F-83A4-DF8892AF0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Games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even</a:t>
            </a:r>
            <a:r>
              <a:rPr lang="de-CH" dirty="0"/>
              <a:t> </a:t>
            </a:r>
            <a:r>
              <a:rPr lang="de-CH" dirty="0" err="1"/>
              <a:t>distribution</a:t>
            </a:r>
            <a:r>
              <a:rPr lang="de-CH" dirty="0"/>
              <a:t> </a:t>
            </a:r>
            <a:r>
              <a:rPr lang="de-CH" dirty="0" err="1"/>
              <a:t>showed</a:t>
            </a:r>
            <a:r>
              <a:rPr lang="de-CH" dirty="0"/>
              <a:t> </a:t>
            </a:r>
            <a:r>
              <a:rPr lang="de-CH" dirty="0" err="1"/>
              <a:t>expected</a:t>
            </a:r>
            <a:r>
              <a:rPr lang="de-CH" dirty="0"/>
              <a:t> </a:t>
            </a:r>
            <a:r>
              <a:rPr lang="de-CH" dirty="0" err="1"/>
              <a:t>acceleration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equilibrium</a:t>
            </a:r>
            <a:r>
              <a:rPr lang="de-CH" dirty="0"/>
              <a:t> </a:t>
            </a:r>
            <a:r>
              <a:rPr lang="de-CH" dirty="0" err="1"/>
              <a:t>development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higher</a:t>
            </a:r>
            <a:r>
              <a:rPr lang="de-CH" dirty="0"/>
              <a:t> </a:t>
            </a:r>
            <a:r>
              <a:rPr lang="de-CH" dirty="0" err="1"/>
              <a:t>imitation</a:t>
            </a:r>
            <a:r>
              <a:rPr lang="de-CH" dirty="0"/>
              <a:t> and </a:t>
            </a:r>
            <a:r>
              <a:rPr lang="de-CH" dirty="0" err="1"/>
              <a:t>migration</a:t>
            </a:r>
            <a:r>
              <a:rPr lang="de-CH" dirty="0"/>
              <a:t> </a:t>
            </a:r>
            <a:r>
              <a:rPr lang="de-CH" dirty="0" err="1"/>
              <a:t>probabilities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games</a:t>
            </a:r>
            <a:r>
              <a:rPr lang="de-CH" dirty="0"/>
              <a:t> </a:t>
            </a:r>
            <a:r>
              <a:rPr lang="de-CH" dirty="0" err="1"/>
              <a:t>where</a:t>
            </a:r>
            <a:r>
              <a:rPr lang="de-CH" dirty="0"/>
              <a:t>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were</a:t>
            </a:r>
            <a:r>
              <a:rPr lang="de-CH" dirty="0"/>
              <a:t> a </a:t>
            </a:r>
            <a:r>
              <a:rPr lang="de-CH" dirty="0" err="1"/>
              <a:t>great</a:t>
            </a:r>
            <a:r>
              <a:rPr lang="de-CH" dirty="0"/>
              <a:t> </a:t>
            </a:r>
            <a:r>
              <a:rPr lang="de-CH" dirty="0" err="1"/>
              <a:t>number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players</a:t>
            </a:r>
            <a:r>
              <a:rPr lang="de-CH" dirty="0"/>
              <a:t> </a:t>
            </a:r>
            <a:r>
              <a:rPr lang="de-CH" dirty="0" err="1"/>
              <a:t>starting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DEFECT </a:t>
            </a:r>
            <a:r>
              <a:rPr lang="de-CH" dirty="0" err="1"/>
              <a:t>strategy</a:t>
            </a:r>
            <a:r>
              <a:rPr lang="de-CH" dirty="0"/>
              <a:t>, </a:t>
            </a:r>
            <a:r>
              <a:rPr lang="de-CH" dirty="0" err="1"/>
              <a:t>imitation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 </a:t>
            </a:r>
            <a:r>
              <a:rPr lang="de-CH" dirty="0" err="1"/>
              <a:t>decisively</a:t>
            </a:r>
            <a:r>
              <a:rPr lang="de-CH" dirty="0"/>
              <a:t> </a:t>
            </a:r>
            <a:r>
              <a:rPr lang="de-CH" dirty="0" err="1"/>
              <a:t>changed</a:t>
            </a:r>
            <a:r>
              <a:rPr lang="de-CH" dirty="0"/>
              <a:t> </a:t>
            </a:r>
            <a:r>
              <a:rPr lang="de-CH" dirty="0" err="1"/>
              <a:t>which</a:t>
            </a:r>
            <a:r>
              <a:rPr lang="de-CH" dirty="0"/>
              <a:t> </a:t>
            </a:r>
            <a:r>
              <a:rPr lang="de-CH" dirty="0" err="1"/>
              <a:t>strategy</a:t>
            </a:r>
            <a:r>
              <a:rPr lang="de-CH" dirty="0"/>
              <a:t> was </a:t>
            </a:r>
            <a:r>
              <a:rPr lang="de-CH" dirty="0" err="1"/>
              <a:t>most</a:t>
            </a:r>
            <a:r>
              <a:rPr lang="de-CH" dirty="0"/>
              <a:t> </a:t>
            </a:r>
            <a:r>
              <a:rPr lang="de-CH" dirty="0" err="1"/>
              <a:t>successful</a:t>
            </a:r>
            <a:r>
              <a:rPr lang="de-CH" dirty="0"/>
              <a:t> and </a:t>
            </a:r>
            <a:r>
              <a:rPr lang="de-CH" dirty="0" err="1"/>
              <a:t>most</a:t>
            </a:r>
            <a:r>
              <a:rPr lang="de-CH" dirty="0"/>
              <a:t> </a:t>
            </a:r>
            <a:r>
              <a:rPr lang="de-CH" dirty="0" err="1"/>
              <a:t>played</a:t>
            </a:r>
            <a:r>
              <a:rPr lang="de-CH" dirty="0"/>
              <a:t>.</a:t>
            </a:r>
          </a:p>
          <a:p>
            <a:endParaRPr lang="de-CH" dirty="0"/>
          </a:p>
          <a:p>
            <a:r>
              <a:rPr lang="de-CH" dirty="0"/>
              <a:t>TFT (</a:t>
            </a:r>
            <a:r>
              <a:rPr lang="de-CH" dirty="0" err="1"/>
              <a:t>despite</a:t>
            </a:r>
            <a:r>
              <a:rPr lang="de-CH" dirty="0"/>
              <a:t> </a:t>
            </a:r>
            <a:r>
              <a:rPr lang="de-CH" dirty="0" err="1"/>
              <a:t>starting</a:t>
            </a:r>
            <a:r>
              <a:rPr lang="de-CH" dirty="0"/>
              <a:t> </a:t>
            </a:r>
            <a:r>
              <a:rPr lang="de-CH" dirty="0" err="1"/>
              <a:t>again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decreased</a:t>
            </a:r>
            <a:r>
              <a:rPr lang="de-CH" dirty="0"/>
              <a:t> </a:t>
            </a:r>
            <a:r>
              <a:rPr lang="de-CH" dirty="0" err="1"/>
              <a:t>population</a:t>
            </a:r>
            <a:r>
              <a:rPr lang="de-CH" dirty="0"/>
              <a:t>) </a:t>
            </a:r>
            <a:br>
              <a:rPr lang="de-CH" dirty="0"/>
            </a:br>
            <a:r>
              <a:rPr lang="de-CH" dirty="0" err="1"/>
              <a:t>gained</a:t>
            </a:r>
            <a:r>
              <a:rPr lang="de-CH" dirty="0"/>
              <a:t> </a:t>
            </a:r>
            <a:r>
              <a:rPr lang="de-CH" dirty="0" err="1"/>
              <a:t>popularity</a:t>
            </a:r>
            <a:r>
              <a:rPr lang="de-CH" dirty="0"/>
              <a:t> and </a:t>
            </a:r>
            <a:r>
              <a:rPr lang="de-CH" dirty="0" err="1"/>
              <a:t>success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low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mid</a:t>
            </a:r>
            <a:r>
              <a:rPr lang="de-CH" dirty="0"/>
              <a:t> (10-50%)</a:t>
            </a:r>
            <a:br>
              <a:rPr lang="de-CH" dirty="0"/>
            </a:br>
            <a:r>
              <a:rPr lang="de-CH" dirty="0" err="1"/>
              <a:t>imitation</a:t>
            </a:r>
            <a:r>
              <a:rPr lang="de-CH" dirty="0"/>
              <a:t> </a:t>
            </a:r>
            <a:r>
              <a:rPr lang="de-CH" dirty="0" err="1"/>
              <a:t>rates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dominating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30-70%.</a:t>
            </a:r>
          </a:p>
          <a:p>
            <a:pPr marL="0" indent="0">
              <a:buNone/>
            </a:pPr>
            <a:endParaRPr lang="de-CH" sz="1400" dirty="0"/>
          </a:p>
          <a:p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r>
              <a:rPr lang="de-CH" sz="1400" dirty="0"/>
              <a:t>Note: (The </a:t>
            </a:r>
            <a:r>
              <a:rPr lang="de-CH" sz="1400" dirty="0" err="1"/>
              <a:t>hyperparameters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this</a:t>
            </a:r>
            <a:r>
              <a:rPr lang="de-CH" sz="1400" dirty="0"/>
              <a:t> </a:t>
            </a:r>
            <a:r>
              <a:rPr lang="de-CH" sz="1400" dirty="0" err="1"/>
              <a:t>experiment</a:t>
            </a:r>
            <a:r>
              <a:rPr lang="de-CH" sz="1400" dirty="0"/>
              <a:t> </a:t>
            </a:r>
            <a:r>
              <a:rPr lang="de-CH" sz="1400" dirty="0" err="1"/>
              <a:t>were</a:t>
            </a:r>
            <a:r>
              <a:rPr lang="de-CH" sz="1400" dirty="0"/>
              <a:t> </a:t>
            </a:r>
            <a:r>
              <a:rPr lang="de-CH" sz="1400" dirty="0" err="1"/>
              <a:t>more</a:t>
            </a:r>
            <a:r>
              <a:rPr lang="de-CH" sz="1400" dirty="0"/>
              <a:t> </a:t>
            </a:r>
            <a:r>
              <a:rPr lang="de-CH" sz="1400" dirty="0" err="1"/>
              <a:t>complex</a:t>
            </a:r>
            <a:r>
              <a:rPr lang="de-CH" sz="1400" dirty="0"/>
              <a:t> </a:t>
            </a:r>
            <a:r>
              <a:rPr lang="de-CH" sz="1400" dirty="0" err="1"/>
              <a:t>than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the</a:t>
            </a:r>
            <a:r>
              <a:rPr lang="de-CH" sz="1400" dirty="0"/>
              <a:t> </a:t>
            </a:r>
            <a:r>
              <a:rPr lang="de-CH" sz="1400" dirty="0" err="1"/>
              <a:t>ones</a:t>
            </a:r>
            <a:r>
              <a:rPr lang="de-CH" sz="1400" dirty="0"/>
              <a:t> </a:t>
            </a:r>
            <a:r>
              <a:rPr lang="de-CH" sz="1400" dirty="0" err="1"/>
              <a:t>before</a:t>
            </a:r>
            <a:r>
              <a:rPr lang="de-CH" sz="1400" dirty="0"/>
              <a:t>. </a:t>
            </a:r>
            <a:r>
              <a:rPr lang="de-CH" sz="1400" dirty="0" err="1"/>
              <a:t>Please</a:t>
            </a:r>
            <a:r>
              <a:rPr lang="de-CH" sz="1400" dirty="0"/>
              <a:t> </a:t>
            </a:r>
            <a:r>
              <a:rPr lang="de-CH" sz="1400" dirty="0" err="1"/>
              <a:t>consult</a:t>
            </a:r>
            <a:r>
              <a:rPr lang="de-CH" sz="1400" dirty="0"/>
              <a:t> </a:t>
            </a:r>
            <a:r>
              <a:rPr lang="de-CH" sz="1400" dirty="0" err="1"/>
              <a:t>the</a:t>
            </a:r>
            <a:r>
              <a:rPr lang="de-CH" sz="1400" dirty="0"/>
              <a:t> </a:t>
            </a:r>
            <a:r>
              <a:rPr lang="de-CH" sz="1400" dirty="0" err="1"/>
              <a:t>full</a:t>
            </a:r>
            <a:r>
              <a:rPr lang="de-CH" sz="1400" dirty="0"/>
              <a:t> </a:t>
            </a:r>
            <a:r>
              <a:rPr lang="de-CH" sz="1400" dirty="0" err="1"/>
              <a:t>paper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a </a:t>
            </a:r>
            <a:r>
              <a:rPr lang="de-CH" sz="1400" dirty="0" err="1"/>
              <a:t>complete</a:t>
            </a:r>
            <a:r>
              <a:rPr lang="de-CH" sz="1400" dirty="0"/>
              <a:t> breakdown </a:t>
            </a:r>
            <a:r>
              <a:rPr lang="de-CH" sz="1400" dirty="0" err="1"/>
              <a:t>of</a:t>
            </a:r>
            <a:r>
              <a:rPr lang="de-CH" sz="1400" dirty="0"/>
              <a:t> </a:t>
            </a:r>
            <a:r>
              <a:rPr lang="de-CH" sz="1400" dirty="0" err="1"/>
              <a:t>these</a:t>
            </a:r>
            <a:r>
              <a:rPr lang="de-CH" sz="1400" dirty="0"/>
              <a:t>.)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24C02D4-B5FC-4A1C-8D5E-7200D17F7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163" y="2781070"/>
            <a:ext cx="4305999" cy="307571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4717298-1F12-4714-A7C8-AD355BFE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n-US" dirty="0">
                <a:effectLst/>
                <a:latin typeface="Arial" panose="020B0604020202020204" pitchFamily="34" charset="0"/>
              </a:rPr>
              <a:t>Impact of imitation-probability in a DEFECT-dense </a:t>
            </a:r>
            <a:r>
              <a:rPr lang="en-US" dirty="0" err="1">
                <a:effectLst/>
                <a:latin typeface="Arial" panose="020B0604020202020204" pitchFamily="34" charset="0"/>
              </a:rPr>
              <a:t>playspace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26050E-6A18-4CE5-A800-4952BF392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63FA76-B74E-400F-81CF-2A38CBFE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2E46F-DB97-48ED-BB41-6B6C40814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80293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717298-1F12-4714-A7C8-AD355BFE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n-US" dirty="0">
                <a:effectLst/>
                <a:latin typeface="Arial" panose="020B0604020202020204" pitchFamily="34" charset="0"/>
              </a:rPr>
              <a:t>Impact of imitation-probability in a DEFECT-dense </a:t>
            </a:r>
            <a:r>
              <a:rPr lang="en-US" dirty="0" err="1">
                <a:effectLst/>
                <a:latin typeface="Arial" panose="020B0604020202020204" pitchFamily="34" charset="0"/>
              </a:rPr>
              <a:t>playspace</a:t>
            </a:r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801B919-83F2-42BA-BCB7-D2201D3A1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377" y="2489901"/>
            <a:ext cx="4698557" cy="3356112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0C0BBF-5DD2-4E9F-83A4-DF8892AF0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TFT </a:t>
            </a:r>
            <a:r>
              <a:rPr lang="de-CH" dirty="0" err="1"/>
              <a:t>success</a:t>
            </a:r>
            <a:r>
              <a:rPr lang="de-CH" dirty="0"/>
              <a:t> </a:t>
            </a:r>
            <a:r>
              <a:rPr lang="de-CH" dirty="0" err="1"/>
              <a:t>grows</a:t>
            </a:r>
            <a:r>
              <a:rPr lang="de-CH" dirty="0"/>
              <a:t> </a:t>
            </a:r>
            <a:r>
              <a:rPr lang="de-CH" dirty="0" err="1"/>
              <a:t>smaller</a:t>
            </a:r>
            <a:r>
              <a:rPr lang="de-CH" dirty="0"/>
              <a:t> </a:t>
            </a:r>
            <a:r>
              <a:rPr lang="de-CH" dirty="0" err="1"/>
              <a:t>betweet</a:t>
            </a:r>
            <a:r>
              <a:rPr lang="de-CH" dirty="0"/>
              <a:t> 50% and 70% </a:t>
            </a:r>
            <a:r>
              <a:rPr lang="de-CH" dirty="0" err="1"/>
              <a:t>imitation</a:t>
            </a:r>
            <a:r>
              <a:rPr lang="de-CH" dirty="0"/>
              <a:t> </a:t>
            </a:r>
            <a:r>
              <a:rPr lang="de-CH" dirty="0" err="1"/>
              <a:t>probability</a:t>
            </a:r>
            <a:r>
              <a:rPr lang="de-CH" dirty="0"/>
              <a:t>.</a:t>
            </a:r>
          </a:p>
          <a:p>
            <a:r>
              <a:rPr lang="de-CH" dirty="0"/>
              <a:t>In </a:t>
            </a:r>
            <a:r>
              <a:rPr lang="de-CH" dirty="0" err="1"/>
              <a:t>very</a:t>
            </a:r>
            <a:r>
              <a:rPr lang="de-CH" dirty="0"/>
              <a:t> high </a:t>
            </a:r>
            <a:r>
              <a:rPr lang="de-CH" dirty="0" err="1"/>
              <a:t>imitation</a:t>
            </a:r>
            <a:r>
              <a:rPr lang="de-CH" dirty="0"/>
              <a:t> </a:t>
            </a:r>
            <a:r>
              <a:rPr lang="de-CH" dirty="0" err="1"/>
              <a:t>playspaces</a:t>
            </a:r>
            <a:r>
              <a:rPr lang="de-CH" dirty="0"/>
              <a:t> (&gt;70%) </a:t>
            </a:r>
            <a:r>
              <a:rPr lang="de-CH" dirty="0" err="1"/>
              <a:t>supicious</a:t>
            </a:r>
            <a:r>
              <a:rPr lang="de-CH" dirty="0"/>
              <a:t> Tit-</a:t>
            </a:r>
            <a:r>
              <a:rPr lang="de-CH" dirty="0" err="1"/>
              <a:t>For</a:t>
            </a:r>
            <a:r>
              <a:rPr lang="de-CH" dirty="0"/>
              <a:t>-Tat (TFTD) </a:t>
            </a:r>
            <a:r>
              <a:rPr lang="de-CH" dirty="0" err="1"/>
              <a:t>proved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dominating</a:t>
            </a:r>
            <a:r>
              <a:rPr lang="de-CH" dirty="0"/>
              <a:t> </a:t>
            </a:r>
            <a:r>
              <a:rPr lang="de-CH" dirty="0" err="1"/>
              <a:t>strategy</a:t>
            </a:r>
            <a:r>
              <a:rPr lang="de-CH" dirty="0"/>
              <a:t>. (</a:t>
            </a:r>
            <a:r>
              <a:rPr lang="de-CH" dirty="0" err="1"/>
              <a:t>as</a:t>
            </a:r>
            <a:r>
              <a:rPr lang="de-CH" dirty="0"/>
              <a:t> </a:t>
            </a:r>
            <a:r>
              <a:rPr lang="de-CH" dirty="0" err="1"/>
              <a:t>seen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figure</a:t>
            </a:r>
            <a:r>
              <a:rPr lang="de-CH" dirty="0"/>
              <a:t> </a:t>
            </a:r>
            <a:r>
              <a:rPr lang="de-CH" dirty="0" err="1"/>
              <a:t>here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90%)</a:t>
            </a:r>
          </a:p>
          <a:p>
            <a:pPr marL="0" indent="0">
              <a:buNone/>
            </a:pPr>
            <a:endParaRPr lang="de-CH" sz="1400" dirty="0"/>
          </a:p>
          <a:p>
            <a:r>
              <a:rPr lang="de-CH" dirty="0"/>
              <a:t>This </a:t>
            </a:r>
            <a:r>
              <a:rPr lang="de-CH" dirty="0" err="1"/>
              <a:t>could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a </a:t>
            </a:r>
            <a:r>
              <a:rPr lang="de-CH" dirty="0" err="1"/>
              <a:t>result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TFTD </a:t>
            </a:r>
            <a:r>
              <a:rPr lang="de-CH" dirty="0" err="1"/>
              <a:t>starting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more</a:t>
            </a:r>
            <a:r>
              <a:rPr lang="de-CH" dirty="0"/>
              <a:t> </a:t>
            </a:r>
            <a:r>
              <a:rPr lang="de-CH" dirty="0" err="1"/>
              <a:t>players</a:t>
            </a:r>
            <a:br>
              <a:rPr lang="de-CH" dirty="0"/>
            </a:br>
            <a:r>
              <a:rPr lang="de-CH" dirty="0"/>
              <a:t>and TFT not </a:t>
            </a:r>
            <a:r>
              <a:rPr lang="de-CH" dirty="0" err="1"/>
              <a:t>being</a:t>
            </a:r>
            <a:r>
              <a:rPr lang="de-CH" dirty="0"/>
              <a:t> </a:t>
            </a:r>
            <a:r>
              <a:rPr lang="de-CH" dirty="0" err="1"/>
              <a:t>significantly</a:t>
            </a:r>
            <a:r>
              <a:rPr lang="de-CH" dirty="0"/>
              <a:t> </a:t>
            </a:r>
            <a:r>
              <a:rPr lang="de-CH" dirty="0" err="1"/>
              <a:t>better</a:t>
            </a:r>
            <a:r>
              <a:rPr lang="de-CH" dirty="0"/>
              <a:t> </a:t>
            </a:r>
            <a:r>
              <a:rPr lang="de-CH" dirty="0" err="1"/>
              <a:t>than</a:t>
            </a:r>
            <a:r>
              <a:rPr lang="de-CH" dirty="0"/>
              <a:t> TFTD after </a:t>
            </a:r>
            <a:r>
              <a:rPr lang="de-CH" dirty="0" err="1"/>
              <a:t>the</a:t>
            </a:r>
            <a:br>
              <a:rPr lang="de-CH" dirty="0"/>
            </a:br>
            <a:r>
              <a:rPr lang="de-CH" dirty="0" err="1"/>
              <a:t>starting</a:t>
            </a:r>
            <a:r>
              <a:rPr lang="de-CH" dirty="0"/>
              <a:t>-phase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game -&gt;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late</a:t>
            </a:r>
            <a:r>
              <a:rPr lang="de-CH" dirty="0"/>
              <a:t>-game</a:t>
            </a:r>
            <a:br>
              <a:rPr lang="de-CH" dirty="0"/>
            </a:br>
            <a:r>
              <a:rPr lang="de-CH" dirty="0" err="1"/>
              <a:t>incentive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switch </a:t>
            </a:r>
            <a:r>
              <a:rPr lang="de-CH" dirty="0" err="1"/>
              <a:t>from</a:t>
            </a:r>
            <a:r>
              <a:rPr lang="de-CH" dirty="0"/>
              <a:t> TFTD </a:t>
            </a:r>
            <a:r>
              <a:rPr lang="de-CH" dirty="0" err="1"/>
              <a:t>to</a:t>
            </a:r>
            <a:r>
              <a:rPr lang="de-CH" dirty="0"/>
              <a:t> TFT.</a:t>
            </a:r>
            <a:endParaRPr lang="de-CH" sz="1400" dirty="0"/>
          </a:p>
          <a:p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endParaRPr lang="de-CH" sz="1400" dirty="0"/>
          </a:p>
          <a:p>
            <a:pPr marL="0" indent="0">
              <a:buNone/>
            </a:pPr>
            <a:r>
              <a:rPr lang="de-CH" sz="1400" dirty="0"/>
              <a:t>Note: (The </a:t>
            </a:r>
            <a:r>
              <a:rPr lang="de-CH" sz="1400" dirty="0" err="1"/>
              <a:t>hyperparameters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this</a:t>
            </a:r>
            <a:r>
              <a:rPr lang="de-CH" sz="1400" dirty="0"/>
              <a:t> </a:t>
            </a:r>
            <a:r>
              <a:rPr lang="de-CH" sz="1400" dirty="0" err="1"/>
              <a:t>experiment</a:t>
            </a:r>
            <a:r>
              <a:rPr lang="de-CH" sz="1400" dirty="0"/>
              <a:t> </a:t>
            </a:r>
            <a:r>
              <a:rPr lang="de-CH" sz="1400" dirty="0" err="1"/>
              <a:t>were</a:t>
            </a:r>
            <a:r>
              <a:rPr lang="de-CH" sz="1400" dirty="0"/>
              <a:t> </a:t>
            </a:r>
            <a:r>
              <a:rPr lang="de-CH" sz="1400" dirty="0" err="1"/>
              <a:t>more</a:t>
            </a:r>
            <a:r>
              <a:rPr lang="de-CH" sz="1400" dirty="0"/>
              <a:t> </a:t>
            </a:r>
            <a:r>
              <a:rPr lang="de-CH" sz="1400" dirty="0" err="1"/>
              <a:t>complex</a:t>
            </a:r>
            <a:r>
              <a:rPr lang="de-CH" sz="1400" dirty="0"/>
              <a:t> </a:t>
            </a:r>
            <a:r>
              <a:rPr lang="de-CH" sz="1400" dirty="0" err="1"/>
              <a:t>than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</a:t>
            </a:r>
            <a:r>
              <a:rPr lang="de-CH" sz="1400" dirty="0" err="1"/>
              <a:t>the</a:t>
            </a:r>
            <a:r>
              <a:rPr lang="de-CH" sz="1400" dirty="0"/>
              <a:t> </a:t>
            </a:r>
            <a:r>
              <a:rPr lang="de-CH" sz="1400" dirty="0" err="1"/>
              <a:t>ones</a:t>
            </a:r>
            <a:r>
              <a:rPr lang="de-CH" sz="1400" dirty="0"/>
              <a:t> </a:t>
            </a:r>
            <a:r>
              <a:rPr lang="de-CH" sz="1400" dirty="0" err="1"/>
              <a:t>before</a:t>
            </a:r>
            <a:r>
              <a:rPr lang="de-CH" sz="1400" dirty="0"/>
              <a:t>. </a:t>
            </a:r>
            <a:r>
              <a:rPr lang="de-CH" sz="1400" dirty="0" err="1"/>
              <a:t>Please</a:t>
            </a:r>
            <a:r>
              <a:rPr lang="de-CH" sz="1400" dirty="0"/>
              <a:t> </a:t>
            </a:r>
            <a:r>
              <a:rPr lang="de-CH" sz="1400" dirty="0" err="1"/>
              <a:t>consult</a:t>
            </a:r>
            <a:r>
              <a:rPr lang="de-CH" sz="1400" dirty="0"/>
              <a:t> </a:t>
            </a:r>
            <a:r>
              <a:rPr lang="de-CH" sz="1400" dirty="0" err="1"/>
              <a:t>the</a:t>
            </a:r>
            <a:r>
              <a:rPr lang="de-CH" sz="1400" dirty="0"/>
              <a:t> </a:t>
            </a:r>
            <a:r>
              <a:rPr lang="de-CH" sz="1400" dirty="0" err="1"/>
              <a:t>full</a:t>
            </a:r>
            <a:r>
              <a:rPr lang="de-CH" sz="1400" dirty="0"/>
              <a:t> </a:t>
            </a:r>
            <a:r>
              <a:rPr lang="de-CH" sz="1400" dirty="0" err="1"/>
              <a:t>paper</a:t>
            </a:r>
            <a:r>
              <a:rPr lang="de-CH" sz="1400" dirty="0"/>
              <a:t> </a:t>
            </a:r>
            <a:r>
              <a:rPr lang="de-CH" sz="1400" dirty="0" err="1"/>
              <a:t>for</a:t>
            </a:r>
            <a:r>
              <a:rPr lang="de-CH" sz="1400" dirty="0"/>
              <a:t> a </a:t>
            </a:r>
            <a:r>
              <a:rPr lang="de-CH" sz="1400" dirty="0" err="1"/>
              <a:t>complete</a:t>
            </a:r>
            <a:r>
              <a:rPr lang="de-CH" sz="1400" dirty="0"/>
              <a:t> breakdown </a:t>
            </a:r>
            <a:r>
              <a:rPr lang="de-CH" sz="1400" dirty="0" err="1"/>
              <a:t>of</a:t>
            </a:r>
            <a:r>
              <a:rPr lang="de-CH" sz="1400" dirty="0"/>
              <a:t> </a:t>
            </a:r>
            <a:r>
              <a:rPr lang="de-CH" sz="1400" dirty="0" err="1"/>
              <a:t>these</a:t>
            </a:r>
            <a:r>
              <a:rPr lang="de-CH" sz="1400" dirty="0"/>
              <a:t>.)</a:t>
            </a:r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26050E-6A18-4CE5-A800-4952BF392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63FA76-B74E-400F-81CF-2A38CBFE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Organisational unit (edit via “Insert” &gt; “Header &amp; Footer”)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2E46F-DB97-48ED-BB41-6B6C40814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22636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F8E8E-1FFC-4564-96FD-5EB8DFC7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Extension: Infinite Spatial Prisoners Dilemma with success-driven migration and imitation (IPD)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068EC78-F74C-4C49-80DB-585A05C95C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Fixed and finite number of meetings is a simplification.</a:t>
                </a:r>
              </a:p>
              <a:p>
                <a:r>
                  <a:rPr lang="en-GB" dirty="0"/>
                  <a:t>Real strategies could exploit the fixed ending by defecting in the last round.</a:t>
                </a:r>
              </a:p>
              <a:p>
                <a:r>
                  <a:rPr lang="en-GB" dirty="0"/>
                  <a:t>IPD solves problem with shadow of the future: </a:t>
                </a:r>
                <a:r>
                  <a:rPr lang="el-GR" dirty="0"/>
                  <a:t>0 &lt; ω &lt; 1</a:t>
                </a:r>
                <a:r>
                  <a:rPr lang="de-CH" dirty="0"/>
                  <a:t>, </a:t>
                </a:r>
                <a:r>
                  <a:rPr lang="en-GB" dirty="0"/>
                  <a:t>probability</a:t>
                </a:r>
                <a:r>
                  <a:rPr lang="de-CH" dirty="0"/>
                  <a:t> </a:t>
                </a:r>
                <a:r>
                  <a:rPr lang="en-GB" dirty="0"/>
                  <a:t>of</a:t>
                </a:r>
                <a:r>
                  <a:rPr lang="de-CH" dirty="0"/>
                  <a:t> </a:t>
                </a:r>
                <a:r>
                  <a:rPr lang="en-GB" dirty="0"/>
                  <a:t>meeting</a:t>
                </a:r>
                <a:r>
                  <a:rPr lang="de-CH" dirty="0"/>
                  <a:t> </a:t>
                </a:r>
                <a:r>
                  <a:rPr lang="en-GB" dirty="0"/>
                  <a:t>opponent</a:t>
                </a:r>
                <a:r>
                  <a:rPr lang="de-CH" dirty="0"/>
                  <a:t> </a:t>
                </a:r>
                <a:r>
                  <a:rPr lang="en-GB" dirty="0"/>
                  <a:t>again.</a:t>
                </a:r>
              </a:p>
              <a:p>
                <a:r>
                  <a:rPr lang="en-GB" dirty="0"/>
                  <a:t>We define the reward of a player by: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CH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de-CH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p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  <m:r>
                      <a:rPr lang="de-CH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sSub>
                          <m:sSub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de-CH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  <a:p>
                <a:r>
                  <a:rPr lang="en-GB" dirty="0"/>
                  <a:t>Experiment with 50 of each RANDOM, DEFECT, COOPERATE, GT, TFT, TF2T, TFTD on 20 x 20 grid</a:t>
                </a:r>
              </a:p>
              <a:p>
                <a:r>
                  <a:rPr lang="en-GB" dirty="0"/>
                  <a:t>Different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∈{0.2, 0.4, 0.6, 0.8}</m:t>
                    </m:r>
                  </m:oMath>
                </a14:m>
                <a:r>
                  <a:rPr lang="en-GB" dirty="0"/>
                  <a:t>, each with migration-rate and imitation-rate of 10%</a:t>
                </a:r>
              </a:p>
              <a:p>
                <a:r>
                  <a:rPr lang="en-GB" dirty="0"/>
                  <a:t>10 rounds of 400 epochs each, then take the mean of the 10 rounds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068EC78-F74C-4C49-80DB-585A05C95C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93" t="-169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C0D116-B546-4060-B724-892FD433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A078DF-C19F-4D37-899B-97BDAC40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Organisational </a:t>
            </a:r>
            <a:r>
              <a:rPr lang="en-GB" dirty="0"/>
              <a:t>unit</a:t>
            </a:r>
            <a:r>
              <a:rPr lang="de-DE" dirty="0"/>
              <a:t> (</a:t>
            </a:r>
            <a:r>
              <a:rPr lang="en-GB" dirty="0"/>
              <a:t>edit</a:t>
            </a:r>
            <a:r>
              <a:rPr lang="de-DE" dirty="0"/>
              <a:t> via “Insert” &gt; “Header &amp; </a:t>
            </a:r>
            <a:r>
              <a:rPr lang="de-DE" dirty="0" err="1"/>
              <a:t>Footer</a:t>
            </a:r>
            <a:r>
              <a:rPr lang="de-DE" dirty="0"/>
              <a:t>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E6824F-4B4F-49D6-9957-B36E410F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72C0B857-E8AA-4029-8961-A071E4585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396696"/>
              </p:ext>
            </p:extLst>
          </p:nvPr>
        </p:nvGraphicFramePr>
        <p:xfrm>
          <a:off x="8467838" y="4297638"/>
          <a:ext cx="2617854" cy="12781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618">
                  <a:extLst>
                    <a:ext uri="{9D8B030D-6E8A-4147-A177-3AD203B41FA5}">
                      <a16:colId xmlns:a16="http://schemas.microsoft.com/office/drawing/2014/main" val="3139309794"/>
                    </a:ext>
                  </a:extLst>
                </a:gridCol>
                <a:gridCol w="872618">
                  <a:extLst>
                    <a:ext uri="{9D8B030D-6E8A-4147-A177-3AD203B41FA5}">
                      <a16:colId xmlns:a16="http://schemas.microsoft.com/office/drawing/2014/main" val="2855876798"/>
                    </a:ext>
                  </a:extLst>
                </a:gridCol>
                <a:gridCol w="872618">
                  <a:extLst>
                    <a:ext uri="{9D8B030D-6E8A-4147-A177-3AD203B41FA5}">
                      <a16:colId xmlns:a16="http://schemas.microsoft.com/office/drawing/2014/main" val="1073659583"/>
                    </a:ext>
                  </a:extLst>
                </a:gridCol>
              </a:tblGrid>
              <a:tr h="426039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971062"/>
                  </a:ext>
                </a:extLst>
              </a:tr>
              <a:tr h="426039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20,20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1,30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101694"/>
                  </a:ext>
                </a:extLst>
              </a:tr>
              <a:tr h="426039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30,1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10,10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92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4156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F8E8E-1FFC-4564-96FD-5EB8DFC7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Extension: Infinite Spatial Prisoners Dilemma with success-driven migration and imitation (IPD)</a:t>
            </a:r>
            <a:endParaRPr lang="de-C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068EC78-F74C-4C49-80DB-585A05C95C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31837" y="3764131"/>
                <a:ext cx="10728325" cy="2328743"/>
              </a:xfrm>
            </p:spPr>
            <p:txBody>
              <a:bodyPr/>
              <a:lstStyle/>
              <a:p>
                <a:r>
                  <a:rPr lang="de-CH" dirty="0"/>
                  <a:t>Higher </a:t>
                </a:r>
                <a14:m>
                  <m:oMath xmlns:m="http://schemas.openxmlformats.org/officeDocument/2006/math">
                    <m:r>
                      <a:rPr lang="de-CH" i="1" dirty="0" smtClean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dirty="0"/>
                  <a:t> leads to more cooperation: TFT, GT are dominant</a:t>
                </a:r>
              </a:p>
              <a:p>
                <a:r>
                  <a:rPr lang="en-GB" dirty="0"/>
                  <a:t>Lower </a:t>
                </a:r>
                <a14:m>
                  <m:oMath xmlns:m="http://schemas.openxmlformats.org/officeDocument/2006/math">
                    <m:r>
                      <a:rPr lang="de-CH" i="1" dirty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dirty="0"/>
                  <a:t> leads to more defection: DEFECT is dominant</a:t>
                </a:r>
              </a:p>
              <a:p>
                <a:r>
                  <a:rPr lang="en-GB" dirty="0"/>
                  <a:t>The more extreme </a:t>
                </a:r>
                <a14:m>
                  <m:oMath xmlns:m="http://schemas.openxmlformats.org/officeDocument/2006/math">
                    <m:r>
                      <a:rPr lang="de-CH" i="1" dirty="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dirty="0"/>
                  <a:t> the faster its convergence</a:t>
                </a:r>
              </a:p>
              <a:p>
                <a:r>
                  <a:rPr lang="en-GB" b="0" dirty="0"/>
                  <a:t>Turning</a:t>
                </a:r>
                <a:r>
                  <a:rPr lang="de-CH" b="0" dirty="0"/>
                  <a:t> </a:t>
                </a:r>
                <a:r>
                  <a:rPr lang="en-GB" b="0" dirty="0"/>
                  <a:t>point</a:t>
                </a:r>
                <a:r>
                  <a:rPr lang="de-CH" b="0" dirty="0"/>
                  <a:t> 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p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de-CH" b="0" i="1" smtClean="0">
                        <a:latin typeface="Cambria Math" panose="02040503050406030204" pitchFamily="18" charset="0"/>
                      </a:rPr>
                      <m:t>&lt; </m:t>
                    </m:r>
                    <m:f>
                      <m:f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den>
                    </m:f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CH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For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&lt; </m:t>
                    </m:r>
                    <m:f>
                      <m:fPr>
                        <m:ctrlPr>
                          <a:rPr lang="de-CH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CH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CH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CH" i="1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de-CH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de-CH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CH" i="1">
                            <a:latin typeface="Cambria Math" panose="02040503050406030204" pitchFamily="18" charset="0"/>
                          </a:rPr>
                          <m:t>𝑆</m:t>
                        </m:r>
                      </m:den>
                    </m:f>
                  </m:oMath>
                </a14:m>
                <a:r>
                  <a:rPr lang="en-GB" dirty="0"/>
                  <a:t>, there is always some defection, even in this idealised scenario.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068EC78-F74C-4C49-80DB-585A05C95C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1837" y="3764131"/>
                <a:ext cx="10728325" cy="2328743"/>
              </a:xfrm>
              <a:blipFill>
                <a:blip r:embed="rId2"/>
                <a:stretch>
                  <a:fillRect l="-1193" t="-340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C0D116-B546-4060-B724-892FD433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B431-E9C0-42FA-A169-1C18600E56F3}" type="datetime1">
              <a:rPr lang="de-CH" noProof="0" smtClean="0"/>
              <a:t>28.06.2021</a:t>
            </a:fld>
            <a:endParaRPr lang="de-CH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A078DF-C19F-4D37-899B-97BDAC40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Organisational </a:t>
            </a:r>
            <a:r>
              <a:rPr lang="en-GB" dirty="0"/>
              <a:t>unit</a:t>
            </a:r>
            <a:r>
              <a:rPr lang="de-DE" dirty="0"/>
              <a:t> (</a:t>
            </a:r>
            <a:r>
              <a:rPr lang="en-GB" dirty="0"/>
              <a:t>edit</a:t>
            </a:r>
            <a:r>
              <a:rPr lang="de-DE" dirty="0"/>
              <a:t> via “Insert” &gt; “Header &amp; </a:t>
            </a:r>
            <a:r>
              <a:rPr lang="de-DE" dirty="0" err="1"/>
              <a:t>Footer</a:t>
            </a:r>
            <a:r>
              <a:rPr lang="de-DE" dirty="0"/>
              <a:t>”)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E6824F-4B4F-49D6-9957-B36E410F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A3D41CB-C3A4-4A10-A20D-8DEAAEAF3704}"/>
              </a:ext>
            </a:extLst>
          </p:cNvPr>
          <p:cNvGrpSpPr/>
          <p:nvPr/>
        </p:nvGrpSpPr>
        <p:grpSpPr>
          <a:xfrm>
            <a:off x="602618" y="1135576"/>
            <a:ext cx="11164401" cy="2611812"/>
            <a:chOff x="345204" y="1196912"/>
            <a:chExt cx="10602153" cy="2251923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20D971D0-7230-4548-98A2-4F93FD4ED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04" y="1196912"/>
              <a:ext cx="3102581" cy="2216129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844BAF52-6579-4671-A7FC-B457736E3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8001" y="1196912"/>
              <a:ext cx="3102581" cy="2216129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76D62F42-2C26-466B-82ED-9DF6CD68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1980" y="1196912"/>
              <a:ext cx="3102580" cy="2216128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6E5ABA76-C2B2-457F-B286-65571D3AA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4777" y="1232707"/>
              <a:ext cx="3102580" cy="22161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4148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/Agenda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Content title 1</a:t>
            </a:r>
          </a:p>
          <a:p>
            <a:r>
              <a:rPr lang="de-DE" dirty="0"/>
              <a:t>Content title 2</a:t>
            </a:r>
          </a:p>
          <a:p>
            <a:r>
              <a:rPr lang="de-DE" dirty="0"/>
              <a:t>etc.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Organisational unit (edit via “Insert” &gt; “Header &amp; Footer”)</a:t>
            </a:r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3C3C0-4C3E-46D3-A58D-DF1F7F5D565B}" type="datetime1">
              <a:rPr lang="de-CH" noProof="0" smtClean="0"/>
              <a:t>28.06.2021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finalPowerpoint</Template>
  <TotalTime>0</TotalTime>
  <Words>1949</Words>
  <Application>Microsoft Office PowerPoint</Application>
  <PresentationFormat>Breitbild</PresentationFormat>
  <Paragraphs>235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Cambria Math</vt:lpstr>
      <vt:lpstr>Symbol</vt:lpstr>
      <vt:lpstr>ETH Zürich</vt:lpstr>
      <vt:lpstr>The presentation title goes here</vt:lpstr>
      <vt:lpstr>Results: Dominating strategy in a base case</vt:lpstr>
      <vt:lpstr>Results: Reducing TFT starting player-count to offset domination</vt:lpstr>
      <vt:lpstr>Results: Grimm Trigger “runner-up” and Nash equilibrium emergence</vt:lpstr>
      <vt:lpstr>Results: Impact of imitation-probability in a DEFECT-dense playspace</vt:lpstr>
      <vt:lpstr>Results: Impact of imitation-probability in a DEFECT-dense playspace</vt:lpstr>
      <vt:lpstr>Extension: Infinite Spatial Prisoners Dilemma with success-driven migration and imitation (IPD)</vt:lpstr>
      <vt:lpstr>Extension: Infinite Spatial Prisoners Dilemma with success-driven migration and imitation (IPD)</vt:lpstr>
      <vt:lpstr>Table of contents/Agenda</vt:lpstr>
      <vt:lpstr>The slide title goes here</vt:lpstr>
      <vt:lpstr>The slide title goes here</vt:lpstr>
      <vt:lpstr>The slide title goes here</vt:lpstr>
      <vt:lpstr>The slide title goes here</vt:lpstr>
      <vt:lpstr>The slide title goes here</vt:lpstr>
      <vt:lpstr>A subtitle can go here, possibly spread over two lines</vt:lpstr>
      <vt:lpstr>The slide title goes here, possibly spread over two lines</vt:lpstr>
      <vt:lpstr>PowerPoint-Präsentation</vt:lpstr>
      <vt:lpstr>The slide title goes here</vt:lpstr>
      <vt:lpstr>The slide title goes here</vt:lpstr>
      <vt:lpstr>The slide title goes here, possibly spread over two lines</vt:lpstr>
      <vt:lpstr>The slide title goes here</vt:lpstr>
      <vt:lpstr>PowerPoint-Präsentation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 title goes here</dc:title>
  <dc:creator>Fabrice Egger</dc:creator>
  <cp:lastModifiedBy>niki baum</cp:lastModifiedBy>
  <cp:revision>10</cp:revision>
  <dcterms:created xsi:type="dcterms:W3CDTF">2021-06-27T11:30:26Z</dcterms:created>
  <dcterms:modified xsi:type="dcterms:W3CDTF">2021-06-28T19:05:02Z</dcterms:modified>
</cp:coreProperties>
</file>

<file path=docProps/thumbnail.jpeg>
</file>